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0" r:id="rId3"/>
    <p:sldId id="283" r:id="rId4"/>
    <p:sldId id="257" r:id="rId5"/>
    <p:sldId id="271" r:id="rId6"/>
    <p:sldId id="284" r:id="rId7"/>
    <p:sldId id="285" r:id="rId8"/>
    <p:sldId id="286" r:id="rId9"/>
    <p:sldId id="258" r:id="rId10"/>
    <p:sldId id="272" r:id="rId11"/>
    <p:sldId id="287" r:id="rId12"/>
    <p:sldId id="259" r:id="rId13"/>
    <p:sldId id="273" r:id="rId14"/>
    <p:sldId id="288" r:id="rId15"/>
    <p:sldId id="260" r:id="rId16"/>
    <p:sldId id="274" r:id="rId17"/>
    <p:sldId id="289" r:id="rId18"/>
    <p:sldId id="261" r:id="rId19"/>
    <p:sldId id="275" r:id="rId20"/>
    <p:sldId id="290" r:id="rId21"/>
    <p:sldId id="262" r:id="rId22"/>
    <p:sldId id="276" r:id="rId23"/>
    <p:sldId id="291" r:id="rId24"/>
    <p:sldId id="263" r:id="rId25"/>
    <p:sldId id="277" r:id="rId26"/>
    <p:sldId id="292" r:id="rId27"/>
    <p:sldId id="264" r:id="rId28"/>
    <p:sldId id="278" r:id="rId29"/>
    <p:sldId id="293" r:id="rId30"/>
    <p:sldId id="268" r:id="rId31"/>
    <p:sldId id="279" r:id="rId32"/>
    <p:sldId id="294" r:id="rId33"/>
    <p:sldId id="265" r:id="rId34"/>
    <p:sldId id="280" r:id="rId35"/>
    <p:sldId id="295" r:id="rId36"/>
    <p:sldId id="266" r:id="rId37"/>
    <p:sldId id="281" r:id="rId38"/>
    <p:sldId id="296" r:id="rId39"/>
    <p:sldId id="267" r:id="rId40"/>
    <p:sldId id="282" r:id="rId41"/>
    <p:sldId id="297" r:id="rId42"/>
    <p:sldId id="26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CC9B0-8520-4C4C-BDD5-C1594D2FE7BF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5116F-472A-4B10-A7FA-59E8D5E39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0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0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3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1954-AA0F-43C5-8246-0ABBEB5D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BD8C1-BC21-4CA5-83CD-5B3110DA3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B4947-5D12-4121-BDDB-C45FDED3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9F611-8CB8-4673-8D53-3331AC4C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BF30-55E1-4ECC-A2BC-4919CD29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821A-725F-490F-895F-076943E2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A32F28-20D0-4B28-845D-29198873A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C3A6D-4378-477F-A4F9-29B99E0A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FCCA6-4CCA-4249-9D36-4FAED458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8BB0A-E666-4768-A3D4-455A273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999ED6-04FF-4986-814F-1EFE3CED6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ABD16-7AA0-4E60-92A4-D9C09771A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CE79-BEAD-4D80-BFFC-A11D049E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E295D-34AB-4591-BF66-2CF36E6A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6E81-647F-478D-B558-54B275AB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5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D07B9-E5FD-49FB-BB76-A856865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FB120-4C6D-4837-8D33-1114354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D810C-6E80-4B06-AF93-FC9D3B4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48483-7A42-4B26-AEEB-427EF1C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9B66-7B6C-4A69-9426-75FD6904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2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1A479-F77B-4196-875A-03FDF36A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752B6-6807-4920-848E-85B56B18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46638-0030-4423-BE8E-20415E00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2E56-4326-4FE9-863D-1EDA0065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DF857-F21D-447F-9A52-FB7BB490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76B4-FB9C-4227-A92F-80DA642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6DB61-92F2-4787-8187-286753014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ACCD1-F268-4D4F-BEAB-BEFFBDBA7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4FFC8-3252-434D-9AF6-099B881A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3C129-4B6B-4490-876D-10A0CC4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82A16-4C07-4374-8885-66625A1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65FA2-2C4A-422D-B173-FEDA72DE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FDC94-6446-45A5-95A6-4C0911166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88645C-C0E4-40AA-A23E-265C666E8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9B40-4D9B-42C4-87D6-25B2872C3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04E32-C028-4091-81CC-50699DA2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96523-1C14-44B2-A716-9F96AB6C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733A8-22A2-4084-A1FA-A30ECD52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9641F-4E51-49DF-9035-43EBE161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1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D5911-2ACF-473B-9BAC-0802C290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E3FBA5-3997-43DE-92BF-AB0F906B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F137-825F-4F8B-AB61-3D53254B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B44DA-9AA4-45FB-AC16-4A8D41E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2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D2667-DFF7-48D5-8E28-2B4EADE8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2BD774-FCF1-4323-9D2E-4AF3959D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35E28-9345-4DD2-BA58-2773E419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4B39-7BB9-47F4-B6DE-38EB06DE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F212-A1F9-4C56-ADE1-04BB9D72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8FBBF-D5A8-4A2A-A709-E7ACCB6FD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E6B1-DB3D-472E-A2FE-EF2BE6C0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0412-D184-4429-8753-6AB8F4C5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869-4AA1-498B-9B4D-133A1F7C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274F-613F-4477-ACBA-06B6E389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0CF8B5-A649-417B-9CA9-3579594A7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59BB9-791E-44A4-9621-2B5E1BB90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9E07E-1FEB-466A-8CDF-0761A276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63F5F-730F-4963-9F73-5BBACA0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62416-868E-4B3B-A23D-9947090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0CD901-3CA2-4CD4-81CE-2D0703A3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A9B0D-9311-4702-A84F-487F1A63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B3B-8D60-44EE-BCF4-DBC161EF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99771-CF2D-417D-BBB1-61E32B585E8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E075-B67A-4D73-A221-FE428DA8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E3A87-A1A1-4C04-928B-761BE30E2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방탄소년단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F4D1-BB96-4A34-BEDA-5205E0D2668E}"/>
              </a:ext>
            </a:extLst>
          </p:cNvPr>
          <p:cNvSpPr txBox="1"/>
          <p:nvPr/>
        </p:nvSpPr>
        <p:spPr>
          <a:xfrm>
            <a:off x="7322535" y="2436205"/>
            <a:ext cx="43764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나</a:t>
            </a:r>
            <a:r>
              <a:rPr lang="en-US" altLang="ko-KR" dirty="0">
                <a:solidFill>
                  <a:srgbClr val="0070C0"/>
                </a:solidFill>
              </a:rPr>
              <a:t>, I, </a:t>
            </a:r>
            <a:r>
              <a:rPr lang="ko-KR" altLang="en-US" dirty="0">
                <a:solidFill>
                  <a:srgbClr val="0070C0"/>
                </a:solidFill>
              </a:rPr>
              <a:t>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니</a:t>
            </a:r>
            <a:r>
              <a:rPr lang="en-US" altLang="ko-KR" dirty="0">
                <a:solidFill>
                  <a:srgbClr val="0070C0"/>
                </a:solidFill>
              </a:rPr>
              <a:t>, YOU,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넌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ko-KR" dirty="0"/>
              <a:t>IT,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ME, </a:t>
            </a:r>
            <a:r>
              <a:rPr lang="ko-KR" altLang="en-US" dirty="0">
                <a:solidFill>
                  <a:srgbClr val="0070C0"/>
                </a:solidFill>
              </a:rPr>
              <a:t>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, </a:t>
            </a:r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돼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, </a:t>
            </a:r>
            <a:r>
              <a:rPr lang="ko-KR" altLang="en-US" dirty="0"/>
              <a:t>봐</a:t>
            </a:r>
            <a:r>
              <a:rPr lang="en-US" altLang="ko-KR" dirty="0"/>
              <a:t>, LOVE, MY,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사랑</a:t>
            </a:r>
            <a:r>
              <a:rPr lang="en-US" altLang="ko-KR" dirty="0"/>
              <a:t>, OH, </a:t>
            </a:r>
            <a:r>
              <a:rPr lang="ko-KR" altLang="en-US" dirty="0"/>
              <a:t>좀</a:t>
            </a:r>
            <a:r>
              <a:rPr lang="en-US" altLang="ko-KR" dirty="0"/>
              <a:t>, </a:t>
            </a:r>
            <a:r>
              <a:rPr lang="ko-KR" altLang="en-US" dirty="0"/>
              <a:t>너무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나를</a:t>
            </a:r>
            <a:r>
              <a:rPr lang="en-US" altLang="ko-KR" dirty="0"/>
              <a:t>, </a:t>
            </a:r>
            <a:r>
              <a:rPr lang="ko-KR" altLang="en-US" dirty="0"/>
              <a:t>지금</a:t>
            </a:r>
            <a:r>
              <a:rPr lang="en-US" altLang="ko-KR" dirty="0"/>
              <a:t>, ALL, </a:t>
            </a:r>
            <a:r>
              <a:rPr lang="ko-KR" altLang="en-US" dirty="0"/>
              <a:t>내게</a:t>
            </a:r>
            <a:r>
              <a:rPr lang="en-US" altLang="ko-KR" dirty="0"/>
              <a:t>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우린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dirty="0"/>
              <a:t>없어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, </a:t>
            </a:r>
            <a:r>
              <a:rPr lang="ko-KR" altLang="en-US" dirty="0"/>
              <a:t>다시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하는</a:t>
            </a:r>
            <a:r>
              <a:rPr lang="en-US" altLang="ko-KR" dirty="0"/>
              <a:t>, WANNA, </a:t>
            </a:r>
            <a:r>
              <a:rPr lang="ko-KR" altLang="en-US" dirty="0"/>
              <a:t>눈</a:t>
            </a:r>
            <a:r>
              <a:rPr lang="en-US" altLang="ko-KR" dirty="0"/>
              <a:t>, YEAH, </a:t>
            </a:r>
            <a:r>
              <a:rPr lang="ko-KR" altLang="en-US" dirty="0"/>
              <a:t>있어</a:t>
            </a:r>
            <a:r>
              <a:rPr lang="en-US" altLang="ko-KR" dirty="0"/>
              <a:t>, LET, </a:t>
            </a:r>
            <a:r>
              <a:rPr lang="ko-KR" altLang="en-US" dirty="0"/>
              <a:t>하지</a:t>
            </a:r>
            <a:r>
              <a:rPr lang="en-US" altLang="ko-KR" dirty="0"/>
              <a:t>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모두</a:t>
            </a:r>
            <a:r>
              <a:rPr lang="en-US" altLang="ko-KR" dirty="0"/>
              <a:t>, SO,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하루</a:t>
            </a:r>
            <a:r>
              <a:rPr lang="en-US" altLang="ko-KR" dirty="0"/>
              <a:t>, </a:t>
            </a:r>
            <a:r>
              <a:rPr lang="ko-KR" altLang="en-US" dirty="0"/>
              <a:t>여기</a:t>
            </a:r>
            <a:r>
              <a:rPr lang="en-US" altLang="ko-KR" dirty="0"/>
              <a:t>, Be,</a:t>
            </a:r>
          </a:p>
          <a:p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그냥</a:t>
            </a:r>
            <a:r>
              <a:rPr lang="en-US" altLang="ko-KR" dirty="0"/>
              <a:t>, </a:t>
            </a:r>
            <a:r>
              <a:rPr lang="ko-KR" altLang="en-US" dirty="0"/>
              <a:t>맘</a:t>
            </a:r>
            <a:r>
              <a:rPr lang="en-US" altLang="ko-KR" dirty="0"/>
              <a:t>, WE, CAN, BABY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나와 너 관련된 대명사들의 비율이 유독 높음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 </a:t>
            </a:r>
            <a:r>
              <a:rPr lang="ko-KR" altLang="en-US" dirty="0"/>
              <a:t>등 전체적으로 긍정적 느낌의 어휘들이 많음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E079-B545-4632-BA92-E748300B6D0B}"/>
              </a:ext>
            </a:extLst>
          </p:cNvPr>
          <p:cNvSpPr txBox="1"/>
          <p:nvPr/>
        </p:nvSpPr>
        <p:spPr>
          <a:xfrm>
            <a:off x="7516397" y="762000"/>
            <a:ext cx="4182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23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1.204%~0.099%</a:t>
            </a:r>
          </a:p>
          <a:p>
            <a:r>
              <a:rPr lang="ko-KR" altLang="en-US" dirty="0"/>
              <a:t>비교적 한글가사가 많고</a:t>
            </a:r>
            <a:endParaRPr lang="en-US" altLang="ko-KR" dirty="0"/>
          </a:p>
          <a:p>
            <a:r>
              <a:rPr lang="ko-KR" altLang="en-US" dirty="0"/>
              <a:t>반복보다는 다양한 단어가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18278-305A-4C12-857F-F8D9C0C6A3A9}"/>
              </a:ext>
            </a:extLst>
          </p:cNvPr>
          <p:cNvGrpSpPr/>
          <p:nvPr/>
        </p:nvGrpSpPr>
        <p:grpSpPr>
          <a:xfrm>
            <a:off x="277906" y="672355"/>
            <a:ext cx="1712259" cy="5970492"/>
            <a:chOff x="2139374" y="887507"/>
            <a:chExt cx="1566563" cy="53160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B27074-865B-422C-9AAB-C001760CE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2115" b="11097"/>
            <a:stretch/>
          </p:blipFill>
          <p:spPr>
            <a:xfrm>
              <a:off x="2139374" y="887507"/>
              <a:ext cx="1187402" cy="53160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1EEC5D-67EB-4B1B-8CC0-927E320DA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146" t="26144" r="56544" b="11097"/>
            <a:stretch/>
          </p:blipFill>
          <p:spPr>
            <a:xfrm>
              <a:off x="3056963" y="887507"/>
              <a:ext cx="648974" cy="531607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2A85A1-FAAC-4471-96BC-8206E3B6809B}"/>
              </a:ext>
            </a:extLst>
          </p:cNvPr>
          <p:cNvGrpSpPr/>
          <p:nvPr/>
        </p:nvGrpSpPr>
        <p:grpSpPr>
          <a:xfrm>
            <a:off x="2181039" y="672354"/>
            <a:ext cx="1688997" cy="5970491"/>
            <a:chOff x="2227221" y="922423"/>
            <a:chExt cx="1220377" cy="413367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0D1F4F-E053-48C0-984A-2EA9528F4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613" r="91450" b="11111"/>
            <a:stretch/>
          </p:blipFill>
          <p:spPr>
            <a:xfrm>
              <a:off x="2227221" y="922423"/>
              <a:ext cx="1042452" cy="413367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C143AC-9062-4A88-8854-3D20116AB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6" t="28613" r="56618" b="11111"/>
            <a:stretch/>
          </p:blipFill>
          <p:spPr>
            <a:xfrm>
              <a:off x="2944589" y="922423"/>
              <a:ext cx="503009" cy="413367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7BDF49-DA5F-44D2-B53B-9C2BE8EB2416}"/>
              </a:ext>
            </a:extLst>
          </p:cNvPr>
          <p:cNvGrpSpPr/>
          <p:nvPr/>
        </p:nvGrpSpPr>
        <p:grpSpPr>
          <a:xfrm>
            <a:off x="4119418" y="672354"/>
            <a:ext cx="1976582" cy="5970490"/>
            <a:chOff x="4119418" y="672353"/>
            <a:chExt cx="1323246" cy="41336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708C02D-E97E-4F8A-8764-674B1B266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613" r="90151" b="11112"/>
            <a:stretch/>
          </p:blipFill>
          <p:spPr>
            <a:xfrm>
              <a:off x="4119418" y="672354"/>
              <a:ext cx="1200727" cy="413367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AC59C6A-B6DB-4332-AAC7-15D72E0D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78" t="28613" r="56515" b="11112"/>
            <a:stretch/>
          </p:blipFill>
          <p:spPr>
            <a:xfrm>
              <a:off x="4978502" y="672353"/>
              <a:ext cx="464162" cy="4133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61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3DACF-B9FE-4D6F-B017-671340A42F8F}"/>
              </a:ext>
            </a:extLst>
          </p:cNvPr>
          <p:cNvSpPr txBox="1"/>
          <p:nvPr/>
        </p:nvSpPr>
        <p:spPr>
          <a:xfrm>
            <a:off x="371525" y="7314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(1.796%)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06722-6E5C-42AA-8499-8AF4D58AAFD3}"/>
              </a:ext>
            </a:extLst>
          </p:cNvPr>
          <p:cNvSpPr txBox="1"/>
          <p:nvPr/>
        </p:nvSpPr>
        <p:spPr>
          <a:xfrm>
            <a:off x="371525" y="9735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(0.781%)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F198C-DFE2-4745-8DCC-F1552036D25F}"/>
              </a:ext>
            </a:extLst>
          </p:cNvPr>
          <p:cNvSpPr txBox="1"/>
          <p:nvPr/>
        </p:nvSpPr>
        <p:spPr>
          <a:xfrm>
            <a:off x="371525" y="121556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(0.689%)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1855B-3E1C-4CAE-9F6A-87D7066F97E0}"/>
              </a:ext>
            </a:extLst>
          </p:cNvPr>
          <p:cNvSpPr txBox="1"/>
          <p:nvPr/>
        </p:nvSpPr>
        <p:spPr>
          <a:xfrm>
            <a:off x="371524" y="170862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FF0000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A1170-5738-4A03-AF2F-696E0FD07C3A}"/>
              </a:ext>
            </a:extLst>
          </p:cNvPr>
          <p:cNvSpPr txBox="1"/>
          <p:nvPr/>
        </p:nvSpPr>
        <p:spPr>
          <a:xfrm>
            <a:off x="371523" y="196518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YEAH, BABY’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(0.296 &amp; 0.294%)</a:t>
            </a:r>
            <a:r>
              <a:rPr lang="ko-KR" altLang="en-US" sz="1500" dirty="0"/>
              <a:t>은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B2371-B762-485A-AF39-19EB130991AC}"/>
              </a:ext>
            </a:extLst>
          </p:cNvPr>
          <p:cNvSpPr txBox="1"/>
          <p:nvPr/>
        </p:nvSpPr>
        <p:spPr>
          <a:xfrm>
            <a:off x="371523" y="21948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1F1574-5943-42EA-B5F0-B2D029F3EA91}"/>
              </a:ext>
            </a:extLst>
          </p:cNvPr>
          <p:cNvSpPr txBox="1"/>
          <p:nvPr/>
        </p:nvSpPr>
        <p:spPr>
          <a:xfrm>
            <a:off x="371523" y="24245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곳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D90F60-01CE-4C0F-A276-4991AB45B4AD}"/>
              </a:ext>
            </a:extLst>
          </p:cNvPr>
          <p:cNvSpPr txBox="1"/>
          <p:nvPr/>
        </p:nvSpPr>
        <p:spPr>
          <a:xfrm>
            <a:off x="371523" y="27014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07C4-A85E-4314-9A86-121173121B54}"/>
              </a:ext>
            </a:extLst>
          </p:cNvPr>
          <p:cNvSpPr txBox="1"/>
          <p:nvPr/>
        </p:nvSpPr>
        <p:spPr>
          <a:xfrm>
            <a:off x="371523" y="29460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기억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(0.094%)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147D5C-BAF0-4481-9283-7A0D9645CAA5}"/>
              </a:ext>
            </a:extLst>
          </p:cNvPr>
          <p:cNvSpPr txBox="1"/>
          <p:nvPr/>
        </p:nvSpPr>
        <p:spPr>
          <a:xfrm>
            <a:off x="371523" y="31939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시선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D725-FA7E-4AD4-B62E-29A7B637FBD5}"/>
              </a:ext>
            </a:extLst>
          </p:cNvPr>
          <p:cNvSpPr txBox="1"/>
          <p:nvPr/>
        </p:nvSpPr>
        <p:spPr>
          <a:xfrm>
            <a:off x="371523" y="34384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멀리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8646C-1DDB-4F3C-9B73-8F2E092387B8}"/>
              </a:ext>
            </a:extLst>
          </p:cNvPr>
          <p:cNvSpPr txBox="1"/>
          <p:nvPr/>
        </p:nvSpPr>
        <p:spPr>
          <a:xfrm>
            <a:off x="371523" y="369069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AFB19-84F4-4527-B1BA-D7C4A0D1ADD6}"/>
              </a:ext>
            </a:extLst>
          </p:cNvPr>
          <p:cNvSpPr txBox="1"/>
          <p:nvPr/>
        </p:nvSpPr>
        <p:spPr>
          <a:xfrm>
            <a:off x="371523" y="39158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으르렁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F33609-6BF2-435F-AB32-FBC0F5CCB7F7}"/>
              </a:ext>
            </a:extLst>
          </p:cNvPr>
          <p:cNvSpPr txBox="1"/>
          <p:nvPr/>
        </p:nvSpPr>
        <p:spPr>
          <a:xfrm>
            <a:off x="371522" y="414462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349427-9D9C-4893-984E-18C64DE227C4}"/>
              </a:ext>
            </a:extLst>
          </p:cNvPr>
          <p:cNvSpPr txBox="1"/>
          <p:nvPr/>
        </p:nvSpPr>
        <p:spPr>
          <a:xfrm>
            <a:off x="371521" y="436981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3ACDD-075D-4CEF-B3FD-71C3AB7C3592}"/>
              </a:ext>
            </a:extLst>
          </p:cNvPr>
          <p:cNvSpPr txBox="1"/>
          <p:nvPr/>
        </p:nvSpPr>
        <p:spPr>
          <a:xfrm>
            <a:off x="371520" y="460395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Light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F4E717-0ACE-45E3-8C16-5793FC510A04}"/>
              </a:ext>
            </a:extLst>
          </p:cNvPr>
          <p:cNvSpPr txBox="1"/>
          <p:nvPr/>
        </p:nvSpPr>
        <p:spPr>
          <a:xfrm>
            <a:off x="371520" y="484724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손짓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AF35B-F751-4BCB-8400-DBED264C469B}"/>
              </a:ext>
            </a:extLst>
          </p:cNvPr>
          <p:cNvSpPr txBox="1"/>
          <p:nvPr/>
        </p:nvSpPr>
        <p:spPr>
          <a:xfrm>
            <a:off x="371520" y="50813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Beautiful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684283-E034-4D52-907A-D4E250A88942}"/>
              </a:ext>
            </a:extLst>
          </p:cNvPr>
          <p:cNvSpPr txBox="1"/>
          <p:nvPr/>
        </p:nvSpPr>
        <p:spPr>
          <a:xfrm>
            <a:off x="371519" y="529595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Thunder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(0.081%)</a:t>
            </a:r>
            <a:r>
              <a:rPr lang="ko-KR" altLang="en-US" sz="1500" dirty="0"/>
              <a:t>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혼자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609FD5-B366-4246-8A7E-1EDD399480A2}"/>
              </a:ext>
            </a:extLst>
          </p:cNvPr>
          <p:cNvSpPr txBox="1"/>
          <p:nvPr/>
        </p:nvSpPr>
        <p:spPr>
          <a:xfrm>
            <a:off x="371519" y="553802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빛나는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CDC724-CEF5-41B3-AC90-0041D1AD41F3}"/>
              </a:ext>
            </a:extLst>
          </p:cNvPr>
          <p:cNvSpPr txBox="1"/>
          <p:nvPr/>
        </p:nvSpPr>
        <p:spPr>
          <a:xfrm>
            <a:off x="371519" y="57612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하얗게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(0.015%)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56AEE3-8D1E-4A2E-9C6E-EC7AFDCDA8DE}"/>
              </a:ext>
            </a:extLst>
          </p:cNvPr>
          <p:cNvSpPr txBox="1"/>
          <p:nvPr/>
        </p:nvSpPr>
        <p:spPr>
          <a:xfrm>
            <a:off x="371519" y="599465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(0.060%)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8414B6-0130-4C20-8694-0061BAF4D9FA}"/>
              </a:ext>
            </a:extLst>
          </p:cNvPr>
          <p:cNvSpPr txBox="1"/>
          <p:nvPr/>
        </p:nvSpPr>
        <p:spPr>
          <a:xfrm>
            <a:off x="371518" y="144787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(0.235%)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77092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4BE59-E696-4F94-907A-B846FEEA7793}"/>
              </a:ext>
            </a:extLst>
          </p:cNvPr>
          <p:cNvSpPr txBox="1"/>
          <p:nvPr/>
        </p:nvSpPr>
        <p:spPr>
          <a:xfrm>
            <a:off x="371525" y="731472"/>
            <a:ext cx="111660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/>
              <a:t>너</a:t>
            </a:r>
            <a:r>
              <a:rPr lang="en-US" altLang="ko-KR" sz="1500" dirty="0"/>
              <a:t>,</a:t>
            </a:r>
            <a:r>
              <a:rPr lang="ko-KR" altLang="en-US" sz="1500" dirty="0"/>
              <a:t>네</a:t>
            </a:r>
            <a:r>
              <a:rPr lang="en-US" altLang="ko-KR" sz="1500" dirty="0"/>
              <a:t>, </a:t>
            </a:r>
            <a:r>
              <a:rPr lang="ko-KR" altLang="en-US" sz="1500" dirty="0"/>
              <a:t>널</a:t>
            </a:r>
            <a:r>
              <a:rPr lang="en-US" altLang="ko-KR" sz="1500" dirty="0"/>
              <a:t>’</a:t>
            </a:r>
            <a:r>
              <a:rPr lang="ko-KR" altLang="en-US" sz="1500" dirty="0"/>
              <a:t>을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나의 이야기를 하기보다는</a:t>
            </a:r>
            <a:r>
              <a:rPr lang="en-US" altLang="ko-KR" sz="1500" dirty="0"/>
              <a:t>, ‘</a:t>
            </a:r>
            <a:r>
              <a:rPr lang="ko-KR" altLang="en-US" sz="1500" dirty="0"/>
              <a:t>청자</a:t>
            </a:r>
            <a:r>
              <a:rPr lang="en-US" altLang="ko-KR" sz="1500" dirty="0"/>
              <a:t>’</a:t>
            </a:r>
            <a:r>
              <a:rPr lang="ko-KR" altLang="en-US" sz="1500" dirty="0"/>
              <a:t>인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 관한</a:t>
            </a:r>
            <a:r>
              <a:rPr lang="en-US" altLang="ko-KR" sz="1500" dirty="0"/>
              <a:t>, </a:t>
            </a:r>
            <a:r>
              <a:rPr lang="ko-KR" altLang="en-US" sz="1500" dirty="0"/>
              <a:t>또는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에게 들려주고 </a:t>
            </a:r>
            <a:r>
              <a:rPr lang="ko-KR" altLang="en-US" sz="1500" dirty="0" err="1"/>
              <a:t>싶</a:t>
            </a:r>
            <a:r>
              <a:rPr lang="ko-KR" altLang="en-US" sz="1500" dirty="0"/>
              <a:t>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이야기를 그린 가사가 많을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밤</a:t>
            </a:r>
            <a:r>
              <a:rPr lang="en-US" altLang="ko-KR" sz="1500" dirty="0"/>
              <a:t>, </a:t>
            </a:r>
            <a:r>
              <a:rPr lang="ko-KR" altLang="en-US" sz="1500" dirty="0"/>
              <a:t>어둠</a:t>
            </a:r>
            <a:r>
              <a:rPr lang="en-US" altLang="ko-KR" sz="1500" dirty="0"/>
              <a:t>’</a:t>
            </a:r>
            <a:r>
              <a:rPr lang="ko-KR" altLang="en-US" sz="1500" dirty="0"/>
              <a:t>과 같이 어두운 표현도 비교적 많이 사용되었지만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이와 상반되는 느낌의 </a:t>
            </a:r>
            <a:r>
              <a:rPr lang="en-US" altLang="ko-KR" sz="1500" dirty="0"/>
              <a:t>‘</a:t>
            </a:r>
            <a:r>
              <a:rPr lang="ko-KR" altLang="en-US" sz="1500" dirty="0"/>
              <a:t>빛</a:t>
            </a:r>
            <a:r>
              <a:rPr lang="en-US" altLang="ko-KR" sz="1500" dirty="0"/>
              <a:t>, </a:t>
            </a:r>
            <a:r>
              <a:rPr lang="ko-KR" altLang="en-US" sz="1500" dirty="0"/>
              <a:t>하늘</a:t>
            </a:r>
            <a:r>
              <a:rPr lang="en-US" altLang="ko-KR" sz="1500" dirty="0"/>
              <a:t>, </a:t>
            </a:r>
            <a:r>
              <a:rPr lang="ko-KR" altLang="en-US" sz="1500" dirty="0"/>
              <a:t>별</a:t>
            </a:r>
            <a:r>
              <a:rPr lang="en-US" altLang="ko-KR" sz="1500" dirty="0"/>
              <a:t>, Light, </a:t>
            </a:r>
            <a:r>
              <a:rPr lang="ko-KR" altLang="en-US" sz="1500" dirty="0"/>
              <a:t>빛나는</a:t>
            </a:r>
            <a:r>
              <a:rPr lang="en-US" altLang="ko-KR" sz="1500" dirty="0"/>
              <a:t>’ </a:t>
            </a:r>
            <a:r>
              <a:rPr lang="ko-KR" altLang="en-US" sz="1500" dirty="0"/>
              <a:t>등의 어휘가 많이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사용된 것으로 보아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엑소</a:t>
            </a:r>
            <a:r>
              <a:rPr lang="ko-KR" altLang="en-US" sz="1500" dirty="0"/>
              <a:t> 노래의 가사는 </a:t>
            </a:r>
            <a:r>
              <a:rPr lang="en-US" altLang="ko-KR" sz="1500" dirty="0"/>
              <a:t>‘</a:t>
            </a:r>
            <a:r>
              <a:rPr lang="ko-KR" altLang="en-US" sz="1500" dirty="0"/>
              <a:t>너는 어둠 속 빛이다</a:t>
            </a:r>
            <a:r>
              <a:rPr lang="en-US" altLang="ko-KR" sz="1500" dirty="0"/>
              <a:t>’</a:t>
            </a:r>
            <a:r>
              <a:rPr lang="ko-KR" altLang="en-US" sz="1500" dirty="0"/>
              <a:t>와 같은 느낌을 갖고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기억</a:t>
            </a:r>
            <a:r>
              <a:rPr lang="en-US" altLang="ko-KR" sz="1500" dirty="0"/>
              <a:t>, </a:t>
            </a:r>
            <a:r>
              <a:rPr lang="ko-KR" altLang="en-US" sz="1500" dirty="0"/>
              <a:t>시선</a:t>
            </a:r>
            <a:r>
              <a:rPr lang="en-US" altLang="ko-KR" sz="1500" dirty="0"/>
              <a:t>, </a:t>
            </a:r>
            <a:r>
              <a:rPr lang="ko-KR" altLang="en-US" sz="1500" dirty="0"/>
              <a:t>손짓</a:t>
            </a:r>
            <a:r>
              <a:rPr lang="en-US" altLang="ko-KR" sz="1500" dirty="0"/>
              <a:t>‘ </a:t>
            </a:r>
            <a:r>
              <a:rPr lang="ko-KR" altLang="en-US" sz="1500" dirty="0"/>
              <a:t>등 회상하는 듯한</a:t>
            </a:r>
            <a:r>
              <a:rPr lang="en-US" altLang="ko-KR" sz="1500" dirty="0"/>
              <a:t> </a:t>
            </a:r>
            <a:r>
              <a:rPr lang="ko-KR" altLang="en-US" sz="1500" dirty="0"/>
              <a:t>또는</a:t>
            </a:r>
            <a:r>
              <a:rPr lang="en-US" altLang="ko-KR" sz="1500" dirty="0"/>
              <a:t> </a:t>
            </a:r>
            <a:r>
              <a:rPr lang="ko-KR" altLang="en-US" sz="1500" dirty="0"/>
              <a:t>인물의 행동을 그리는 듯한 감각적인 표현을 통해 몰입도를 높일 수 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눈</a:t>
            </a:r>
            <a:r>
              <a:rPr lang="en-US" altLang="ko-KR" sz="1500" dirty="0"/>
              <a:t>, </a:t>
            </a:r>
            <a:r>
              <a:rPr lang="ko-KR" altLang="en-US" sz="1500" dirty="0"/>
              <a:t>하얗게</a:t>
            </a:r>
            <a:r>
              <a:rPr lang="en-US" altLang="ko-KR" sz="1500" dirty="0"/>
              <a:t>, 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이 다른 그룹에 비해 많이 등장한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가사의 시간적 배경을 </a:t>
            </a:r>
            <a:r>
              <a:rPr lang="en-US" altLang="ko-KR" sz="1500" dirty="0"/>
              <a:t>‘</a:t>
            </a:r>
            <a:r>
              <a:rPr lang="ko-KR" altLang="en-US" sz="1500" dirty="0"/>
              <a:t>겨울</a:t>
            </a:r>
            <a:r>
              <a:rPr lang="en-US" altLang="ko-KR" sz="1500" dirty="0"/>
              <a:t>’</a:t>
            </a:r>
            <a:r>
              <a:rPr lang="ko-KR" altLang="en-US" sz="1500" dirty="0"/>
              <a:t>로 설정하여 아련한 느낌을 더한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노래가 많을 것이다</a:t>
            </a:r>
            <a:r>
              <a:rPr lang="en-US" altLang="ko-KR" sz="1500" dirty="0"/>
              <a:t>. </a:t>
            </a:r>
            <a:r>
              <a:rPr lang="ko-KR" altLang="en-US" sz="1500" dirty="0"/>
              <a:t>실제로 </a:t>
            </a:r>
            <a:r>
              <a:rPr lang="ko-KR" altLang="en-US" sz="1500" dirty="0" err="1"/>
              <a:t>엑소는</a:t>
            </a:r>
            <a:r>
              <a:rPr lang="ko-KR" altLang="en-US" sz="1500" dirty="0"/>
              <a:t> 겨울 </a:t>
            </a:r>
            <a:r>
              <a:rPr lang="ko-KR" altLang="en-US" sz="1500" dirty="0" err="1"/>
              <a:t>시즌송을</a:t>
            </a:r>
            <a:r>
              <a:rPr lang="ko-KR" altLang="en-US" sz="1500" dirty="0"/>
              <a:t> 자주 냈었다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와의 만남을 회상하며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너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는 어둠 속 </a:t>
            </a:r>
            <a:r>
              <a:rPr lang="en-US" altLang="ko-KR" sz="1500" dirty="0">
                <a:sym typeface="Wingdings" panose="05000000000000000000" pitchFamily="2" charset="2"/>
              </a:rPr>
              <a:t>‘</a:t>
            </a:r>
            <a:r>
              <a:rPr lang="ko-KR" altLang="en-US" sz="1500" dirty="0">
                <a:sym typeface="Wingdings" panose="05000000000000000000" pitchFamily="2" charset="2"/>
              </a:rPr>
              <a:t>빛</a:t>
            </a:r>
            <a:r>
              <a:rPr lang="en-US" altLang="ko-KR" sz="1500" dirty="0">
                <a:sym typeface="Wingdings" panose="05000000000000000000" pitchFamily="2" charset="2"/>
              </a:rPr>
              <a:t>’</a:t>
            </a:r>
            <a:r>
              <a:rPr lang="ko-KR" altLang="en-US" sz="1500" dirty="0">
                <a:sym typeface="Wingdings" panose="05000000000000000000" pitchFamily="2" charset="2"/>
              </a:rPr>
              <a:t>과 같은 존재이고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하늘의 별과 같이 빛난다고 얘기할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아련한 분위기의 가사가 많을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13917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295A58-11DB-498C-85D1-2B3878B66FE3}"/>
              </a:ext>
            </a:extLst>
          </p:cNvPr>
          <p:cNvGrpSpPr/>
          <p:nvPr/>
        </p:nvGrpSpPr>
        <p:grpSpPr>
          <a:xfrm>
            <a:off x="277905" y="723897"/>
            <a:ext cx="1891553" cy="5838267"/>
            <a:chOff x="277906" y="723898"/>
            <a:chExt cx="1417546" cy="43243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B4A067-4956-41B2-9EE3-A8B7CFD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576" b="10694"/>
            <a:stretch/>
          </p:blipFill>
          <p:spPr>
            <a:xfrm>
              <a:off x="277906" y="723899"/>
              <a:ext cx="1027019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166FC-6761-4087-9D27-D093CB63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47" t="26250" r="73750" b="10694"/>
            <a:stretch/>
          </p:blipFill>
          <p:spPr>
            <a:xfrm>
              <a:off x="1304925" y="723898"/>
              <a:ext cx="390527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8E0A85-4E67-420D-BAAB-DBDA0563CDD3}"/>
              </a:ext>
            </a:extLst>
          </p:cNvPr>
          <p:cNvGrpSpPr/>
          <p:nvPr/>
        </p:nvGrpSpPr>
        <p:grpSpPr>
          <a:xfrm>
            <a:off x="2400217" y="723897"/>
            <a:ext cx="1696653" cy="5838266"/>
            <a:chOff x="2814917" y="723897"/>
            <a:chExt cx="1237130" cy="41887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2A5229-DC89-4E6F-94C0-6EFB12AE7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853" b="10555"/>
            <a:stretch/>
          </p:blipFill>
          <p:spPr>
            <a:xfrm>
              <a:off x="2814917" y="723897"/>
              <a:ext cx="1237130" cy="41887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207020-D3A6-4F33-9584-66FABE3F1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8" t="28366" r="73750" b="10555"/>
            <a:stretch/>
          </p:blipFill>
          <p:spPr>
            <a:xfrm>
              <a:off x="3648634" y="723897"/>
              <a:ext cx="385483" cy="41887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05E481-A3F8-4C72-8636-0D3CCB4ED027}"/>
              </a:ext>
            </a:extLst>
          </p:cNvPr>
          <p:cNvGrpSpPr/>
          <p:nvPr/>
        </p:nvGrpSpPr>
        <p:grpSpPr>
          <a:xfrm>
            <a:off x="4327630" y="723897"/>
            <a:ext cx="1768370" cy="5838266"/>
            <a:chOff x="4327630" y="723897"/>
            <a:chExt cx="1298120" cy="41887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5DBBC2-2056-4DA2-A483-3CC977135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569" b="10555"/>
            <a:stretch/>
          </p:blipFill>
          <p:spPr>
            <a:xfrm>
              <a:off x="4327630" y="723897"/>
              <a:ext cx="1149806" cy="41887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E177E7-06AC-4CB7-B9C1-363551A0B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34" t="28366" r="73603" b="10555"/>
            <a:stretch/>
          </p:blipFill>
          <p:spPr>
            <a:xfrm>
              <a:off x="5215675" y="723897"/>
              <a:ext cx="410075" cy="41887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BFF433-308C-4A88-88B4-5C41EEAADEEE}"/>
              </a:ext>
            </a:extLst>
          </p:cNvPr>
          <p:cNvSpPr txBox="1"/>
          <p:nvPr/>
        </p:nvSpPr>
        <p:spPr>
          <a:xfrm>
            <a:off x="7516397" y="762000"/>
            <a:ext cx="35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1.314%~0.138%</a:t>
            </a:r>
          </a:p>
          <a:p>
            <a:r>
              <a:rPr lang="ko-KR" altLang="en-US" dirty="0"/>
              <a:t>영어 단어가 비교적 많이 반복됨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39640-A317-4427-8DD6-1618CAAA11BC}"/>
              </a:ext>
            </a:extLst>
          </p:cNvPr>
          <p:cNvSpPr txBox="1"/>
          <p:nvPr/>
        </p:nvSpPr>
        <p:spPr>
          <a:xfrm>
            <a:off x="7216079" y="1853280"/>
            <a:ext cx="4182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YOU,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ME, OH, KNOW, IT,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MY,</a:t>
            </a:r>
            <a:r>
              <a:rPr lang="ko-KR" altLang="en-US" dirty="0">
                <a:sym typeface="Wingdings" panose="05000000000000000000" pitchFamily="2" charset="2"/>
              </a:rPr>
              <a:t> 눈</a:t>
            </a:r>
            <a:r>
              <a:rPr lang="en-US" altLang="ko-KR" dirty="0">
                <a:sym typeface="Wingdings" panose="05000000000000000000" pitchFamily="2" charset="2"/>
              </a:rPr>
              <a:t>, ON, LIKE,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Knock,</a:t>
            </a:r>
            <a:r>
              <a:rPr lang="ko-KR" altLang="en-US" dirty="0">
                <a:sym typeface="Wingdings" panose="05000000000000000000" pitchFamily="2" charset="2"/>
              </a:rPr>
              <a:t> 마음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MORE, LOVE,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HOT,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Only, WE, SAY,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IN,</a:t>
            </a:r>
            <a:r>
              <a:rPr lang="ko-KR" altLang="en-US" dirty="0">
                <a:sym typeface="Wingdings" panose="05000000000000000000" pitchFamily="2" charset="2"/>
              </a:rPr>
              <a:t> 우리</a:t>
            </a:r>
            <a:r>
              <a:rPr lang="en-US" altLang="ko-KR" dirty="0">
                <a:sym typeface="Wingdings" panose="05000000000000000000" pitchFamily="2" charset="2"/>
              </a:rPr>
              <a:t>, DON, jelly, 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DO, HEY,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MORE,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 등 전체적으로 좋아하는 상대에게 이야기하는 분위기의 곡이 많을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하지만 그에 비해 </a:t>
            </a:r>
            <a:r>
              <a:rPr lang="en-US" altLang="ko-KR" dirty="0">
                <a:sym typeface="Wingdings" panose="05000000000000000000" pitchFamily="2" charset="2"/>
              </a:rPr>
              <a:t>‘LOVE’</a:t>
            </a:r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등의 직접적인 표현은 많지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82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85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8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08D53A-1681-41A8-852A-0146F6D80257}"/>
              </a:ext>
            </a:extLst>
          </p:cNvPr>
          <p:cNvGrpSpPr/>
          <p:nvPr/>
        </p:nvGrpSpPr>
        <p:grpSpPr>
          <a:xfrm>
            <a:off x="277906" y="876300"/>
            <a:ext cx="2241176" cy="5766547"/>
            <a:chOff x="277906" y="876300"/>
            <a:chExt cx="1323975" cy="43148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FCCAF0-E3CA-4B93-84E5-D58D0A34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72" t="26250" r="60234" b="10833"/>
            <a:stretch/>
          </p:blipFill>
          <p:spPr>
            <a:xfrm>
              <a:off x="1163731" y="876300"/>
              <a:ext cx="438150" cy="43148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819435-614A-4936-8B65-E1FE6D0A9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2734" b="10833"/>
            <a:stretch/>
          </p:blipFill>
          <p:spPr>
            <a:xfrm>
              <a:off x="277906" y="876300"/>
              <a:ext cx="885825" cy="43148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C8DBF-05A1-4E76-9721-AE07878EA717}"/>
              </a:ext>
            </a:extLst>
          </p:cNvPr>
          <p:cNvGrpSpPr/>
          <p:nvPr/>
        </p:nvGrpSpPr>
        <p:grpSpPr>
          <a:xfrm>
            <a:off x="2764420" y="876300"/>
            <a:ext cx="1870333" cy="5766547"/>
            <a:chOff x="2764420" y="876300"/>
            <a:chExt cx="1369503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A5EEC2-B692-4A0B-AE9F-21CF405A9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42" b="10850"/>
            <a:stretch/>
          </p:blipFill>
          <p:spPr>
            <a:xfrm>
              <a:off x="2764420" y="876300"/>
              <a:ext cx="1140903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73ADA7-E336-4B45-98A6-7DB0BDBE0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23" t="28235" r="59927" b="10850"/>
            <a:stretch/>
          </p:blipFill>
          <p:spPr>
            <a:xfrm>
              <a:off x="3676722" y="876300"/>
              <a:ext cx="457201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C678D-B774-4EB0-BEE3-CF970C361127}"/>
              </a:ext>
            </a:extLst>
          </p:cNvPr>
          <p:cNvGrpSpPr/>
          <p:nvPr/>
        </p:nvGrpSpPr>
        <p:grpSpPr>
          <a:xfrm>
            <a:off x="4976817" y="876300"/>
            <a:ext cx="1800501" cy="5766546"/>
            <a:chOff x="4976817" y="876300"/>
            <a:chExt cx="1337625" cy="4186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54CF12-B3F3-4ED9-AD39-AD255D5D5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0294" b="10718"/>
            <a:stretch/>
          </p:blipFill>
          <p:spPr>
            <a:xfrm>
              <a:off x="4976817" y="876300"/>
              <a:ext cx="1183340" cy="41865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6316AF-7317-4D1E-8D7A-FD59E5FB7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17" t="28236" r="60000" b="10718"/>
            <a:stretch/>
          </p:blipFill>
          <p:spPr>
            <a:xfrm>
              <a:off x="5877558" y="876300"/>
              <a:ext cx="436884" cy="41865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795B4-3A44-4EC4-963F-4D14C235F5CE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26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1.194%~0.123%</a:t>
            </a:r>
          </a:p>
          <a:p>
            <a:r>
              <a:rPr lang="ko-KR" altLang="en-US" dirty="0"/>
              <a:t>다양한 단어가 사용됨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B502D-4591-4D1F-A66A-4F066B8363CB}"/>
              </a:ext>
            </a:extLst>
          </p:cNvPr>
          <p:cNvSpPr txBox="1"/>
          <p:nvPr/>
        </p:nvSpPr>
        <p:spPr>
          <a:xfrm>
            <a:off x="7216078" y="2211869"/>
            <a:ext cx="4393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I,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눈빛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빛</a:t>
            </a:r>
            <a:r>
              <a:rPr lang="en-US" altLang="ko-KR" dirty="0">
                <a:sym typeface="Wingdings" panose="05000000000000000000" pitchFamily="2" charset="2"/>
              </a:rPr>
              <a:t>, Boy,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BODY, COOL, </a:t>
            </a:r>
            <a:r>
              <a:rPr lang="en-US" altLang="ko-KR" dirty="0"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느낌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Talk</a:t>
            </a:r>
            <a:r>
              <a:rPr lang="en-US" altLang="ko-KR" dirty="0">
                <a:sym typeface="Wingdings" panose="05000000000000000000" pitchFamily="2" charset="2"/>
              </a:rPr>
              <a:t>, BABY, NO,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Give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친구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Really,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Shake,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BODY,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COOL,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Talk, Give, Shake </a:t>
            </a:r>
            <a:r>
              <a:rPr lang="ko-KR" altLang="en-US" dirty="0">
                <a:sym typeface="Wingdings" panose="05000000000000000000" pitchFamily="2" charset="2"/>
              </a:rPr>
              <a:t>등 다른 곡에 잘 안 나타나는 영어 단어가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70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72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8EBF7-566C-4C57-B419-50AE6553CA97}"/>
              </a:ext>
            </a:extLst>
          </p:cNvPr>
          <p:cNvGrpSpPr/>
          <p:nvPr/>
        </p:nvGrpSpPr>
        <p:grpSpPr>
          <a:xfrm>
            <a:off x="343179" y="920561"/>
            <a:ext cx="1781456" cy="5722286"/>
            <a:chOff x="876300" y="1019173"/>
            <a:chExt cx="1285875" cy="43243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52988F-39CD-4B9A-A1DD-EE696D93A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641" b="10694"/>
            <a:stretch/>
          </p:blipFill>
          <p:spPr>
            <a:xfrm>
              <a:off x="876300" y="1019174"/>
              <a:ext cx="1019175" cy="43243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8867D3-A0E3-46ED-8C50-ACBAD463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28" t="26250" r="48047" b="10694"/>
            <a:stretch/>
          </p:blipFill>
          <p:spPr>
            <a:xfrm>
              <a:off x="1781175" y="1019173"/>
              <a:ext cx="381000" cy="43243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BCAB82-1555-494F-812C-034FABCA4FB9}"/>
              </a:ext>
            </a:extLst>
          </p:cNvPr>
          <p:cNvGrpSpPr/>
          <p:nvPr/>
        </p:nvGrpSpPr>
        <p:grpSpPr>
          <a:xfrm>
            <a:off x="2738716" y="920560"/>
            <a:ext cx="1878108" cy="5722285"/>
            <a:chOff x="2738717" y="1189501"/>
            <a:chExt cx="1335742" cy="41775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637CD8-B666-4546-AD68-C62477F73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25" b="10850"/>
            <a:stretch/>
          </p:blipFill>
          <p:spPr>
            <a:xfrm>
              <a:off x="2738717" y="1189502"/>
              <a:ext cx="1143001" cy="417755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1D8BB6-A830-42B1-AB67-4AF71E872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50" t="28235" r="48088" b="10850"/>
            <a:stretch/>
          </p:blipFill>
          <p:spPr>
            <a:xfrm>
              <a:off x="3688976" y="1189501"/>
              <a:ext cx="385483" cy="417755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C16622-C3DC-4C56-8059-74958FD9AED1}"/>
              </a:ext>
            </a:extLst>
          </p:cNvPr>
          <p:cNvGrpSpPr/>
          <p:nvPr/>
        </p:nvGrpSpPr>
        <p:grpSpPr>
          <a:xfrm>
            <a:off x="5192984" y="920559"/>
            <a:ext cx="1916028" cy="5722283"/>
            <a:chOff x="5192985" y="920560"/>
            <a:chExt cx="1397284" cy="41775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FAF271-3EDE-48C9-8C18-8D461E6D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167" b="10719"/>
            <a:stretch/>
          </p:blipFill>
          <p:spPr>
            <a:xfrm>
              <a:off x="5192985" y="920560"/>
              <a:ext cx="1198850" cy="41775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28C61A-7E2A-45A2-A99A-8D428687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04" t="28366" r="47941" b="10719"/>
            <a:stretch/>
          </p:blipFill>
          <p:spPr>
            <a:xfrm>
              <a:off x="6193401" y="920560"/>
              <a:ext cx="396868" cy="41775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8FB5A-1176-42E1-9543-6CABAC270CE9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25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1.672%~0.120%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D6BBE-7F62-42C2-89AF-D519F62FCBEF}"/>
              </a:ext>
            </a:extLst>
          </p:cNvPr>
          <p:cNvSpPr txBox="1"/>
          <p:nvPr/>
        </p:nvSpPr>
        <p:spPr>
          <a:xfrm>
            <a:off x="7216079" y="2059469"/>
            <a:ext cx="43932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UP,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ROCK,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Wuh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GOD, ME,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Walker,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서로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옆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UH,</a:t>
            </a:r>
            <a:r>
              <a:rPr lang="en-US" altLang="ko-KR" dirty="0">
                <a:sym typeface="Wingdings" panose="05000000000000000000" pitchFamily="2" charset="2"/>
              </a:rPr>
              <a:t> Change,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Head,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OH, YEAH, </a:t>
            </a:r>
            <a:r>
              <a:rPr lang="ko-KR" altLang="en-US" dirty="0">
                <a:sym typeface="Wingdings" panose="05000000000000000000" pitchFamily="2" charset="2"/>
              </a:rPr>
              <a:t>붐 등 노래의 흥을 돋구는 추임새가 비교적 많이 등장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사랑과 관련된 어휘가 비교적 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3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59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D6278-BFB4-4AC5-A8D2-5400E5DD66FE}"/>
              </a:ext>
            </a:extLst>
          </p:cNvPr>
          <p:cNvSpPr txBox="1"/>
          <p:nvPr/>
        </p:nvSpPr>
        <p:spPr>
          <a:xfrm>
            <a:off x="380490" y="699246"/>
            <a:ext cx="111660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(0.968%)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뒤에서 두 번째이고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FF0000"/>
                </a:solidFill>
              </a:rPr>
              <a:t>네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(0.161%)</a:t>
            </a:r>
            <a:r>
              <a:rPr lang="ko-KR" altLang="en-US" sz="1500" dirty="0"/>
              <a:t>도 총합계</a:t>
            </a:r>
            <a:r>
              <a:rPr lang="en-US" altLang="ko-KR" sz="1500" dirty="0"/>
              <a:t>(0.436%)</a:t>
            </a:r>
            <a:r>
              <a:rPr lang="ko-KR" altLang="en-US" sz="1500" dirty="0"/>
              <a:t>보다 낮고 뒤에서 두 번째이지만</a:t>
            </a:r>
            <a:r>
              <a:rPr lang="en-US" altLang="ko-KR" sz="1500" dirty="0"/>
              <a:t>, ‘</a:t>
            </a:r>
            <a:r>
              <a:rPr lang="ko-KR" altLang="en-US" sz="1500" dirty="0">
                <a:solidFill>
                  <a:srgbClr val="004CF6"/>
                </a:solidFill>
              </a:rPr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(0.492%)</a:t>
            </a:r>
            <a:r>
              <a:rPr lang="ko-KR" altLang="en-US" sz="1500" dirty="0"/>
              <a:t>는 평균</a:t>
            </a:r>
            <a:r>
              <a:rPr lang="en-US" altLang="ko-KR" sz="1500" dirty="0"/>
              <a:t>(0.217%)</a:t>
            </a:r>
            <a:r>
              <a:rPr lang="ko-KR" altLang="en-US" sz="1500" dirty="0"/>
              <a:t>보다 높고 두 번째로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즉 </a:t>
            </a:r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63C5D-B1C8-4C13-B431-C47578F0961B}"/>
              </a:ext>
            </a:extLst>
          </p:cNvPr>
          <p:cNvSpPr txBox="1"/>
          <p:nvPr/>
        </p:nvSpPr>
        <p:spPr>
          <a:xfrm>
            <a:off x="380490" y="148407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 번째로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9EF27D-9B88-4FE5-97DF-08EF4963B594}"/>
              </a:ext>
            </a:extLst>
          </p:cNvPr>
          <p:cNvSpPr txBox="1"/>
          <p:nvPr/>
        </p:nvSpPr>
        <p:spPr>
          <a:xfrm>
            <a:off x="380489" y="207574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(0.430%)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 번째로 적게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F04F59-4085-4F34-81EA-555EABA9CA85}"/>
              </a:ext>
            </a:extLst>
          </p:cNvPr>
          <p:cNvSpPr txBox="1"/>
          <p:nvPr/>
        </p:nvSpPr>
        <p:spPr>
          <a:xfrm>
            <a:off x="380489" y="26163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A344F6-B3E5-4F9F-BCD1-C8C3EF6788B6}"/>
              </a:ext>
            </a:extLst>
          </p:cNvPr>
          <p:cNvSpPr txBox="1"/>
          <p:nvPr/>
        </p:nvSpPr>
        <p:spPr>
          <a:xfrm>
            <a:off x="380489" y="315691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ALL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4C5C91-1F77-4D37-AB2D-D0A6E9AB812F}"/>
              </a:ext>
            </a:extLst>
          </p:cNvPr>
          <p:cNvSpPr txBox="1"/>
          <p:nvPr/>
        </p:nvSpPr>
        <p:spPr>
          <a:xfrm>
            <a:off x="380489" y="36249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C2DFE-5970-403C-AEE5-7C97458811FA}"/>
              </a:ext>
            </a:extLst>
          </p:cNvPr>
          <p:cNvSpPr txBox="1"/>
          <p:nvPr/>
        </p:nvSpPr>
        <p:spPr>
          <a:xfrm>
            <a:off x="380488" y="40930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그냥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(0.102%)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CC8A92-0296-4066-9ED8-97DFF77D80EE}"/>
              </a:ext>
            </a:extLst>
          </p:cNvPr>
          <p:cNvSpPr txBox="1"/>
          <p:nvPr/>
        </p:nvSpPr>
        <p:spPr>
          <a:xfrm>
            <a:off x="380487" y="444148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많이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709A3D-B9C7-475D-9760-D86E6FDC8CCB}"/>
              </a:ext>
            </a:extLst>
          </p:cNvPr>
          <p:cNvSpPr txBox="1"/>
          <p:nvPr/>
        </p:nvSpPr>
        <p:spPr>
          <a:xfrm>
            <a:off x="380486" y="47899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(0.092%)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0DADA-D2E6-44C2-AFE6-0D2706E90750}"/>
              </a:ext>
            </a:extLst>
          </p:cNvPr>
          <p:cNvSpPr txBox="1"/>
          <p:nvPr/>
        </p:nvSpPr>
        <p:spPr>
          <a:xfrm>
            <a:off x="380486" y="51384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최고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(0.086%)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4D37A-BE85-4262-9C50-C8277480ED66}"/>
              </a:ext>
            </a:extLst>
          </p:cNvPr>
          <p:cNvSpPr txBox="1"/>
          <p:nvPr/>
        </p:nvSpPr>
        <p:spPr>
          <a:xfrm>
            <a:off x="380485" y="550776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dirty="0"/>
              <a:t>‘</a:t>
            </a:r>
            <a:r>
              <a:rPr lang="en-US" altLang="ko-KR" sz="1500" dirty="0">
                <a:solidFill>
                  <a:srgbClr val="004CF6"/>
                </a:solidFill>
              </a:rPr>
              <a:t>myself</a:t>
            </a:r>
            <a:r>
              <a:rPr lang="en-US" altLang="ko-KR" sz="1500" dirty="0"/>
              <a:t>’(0.082%), ‘</a:t>
            </a:r>
            <a:r>
              <a:rPr lang="ko-KR" altLang="en-US" sz="1500" dirty="0">
                <a:solidFill>
                  <a:srgbClr val="004CF6"/>
                </a:solidFill>
              </a:rPr>
              <a:t>노력</a:t>
            </a:r>
            <a:r>
              <a:rPr lang="en-US" altLang="ko-KR" sz="1500" dirty="0"/>
              <a:t>‘(0.066%), ‘</a:t>
            </a:r>
            <a:r>
              <a:rPr lang="en-US" altLang="ko-KR" sz="1500" dirty="0">
                <a:solidFill>
                  <a:srgbClr val="004CF6"/>
                </a:solidFill>
              </a:rPr>
              <a:t>YOLO</a:t>
            </a:r>
            <a:r>
              <a:rPr lang="en-US" altLang="ko-KR" sz="1500" dirty="0"/>
              <a:t>’(0.053%)</a:t>
            </a:r>
            <a:r>
              <a:rPr lang="ko-KR" altLang="en-US" sz="1500" dirty="0"/>
              <a:t>는</a:t>
            </a:r>
            <a:r>
              <a:rPr lang="en-US" altLang="ko-KR" sz="1500" dirty="0"/>
              <a:t>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/>
              <a:t>그 다음으로 </a:t>
            </a:r>
            <a:r>
              <a:rPr lang="en-US" altLang="ko-KR" sz="1500" dirty="0">
                <a:solidFill>
                  <a:srgbClr val="004CF6"/>
                </a:solidFill>
              </a:rPr>
              <a:t>Jump,</a:t>
            </a:r>
            <a:r>
              <a:rPr lang="ko-KR" altLang="en-US" sz="1500" dirty="0">
                <a:solidFill>
                  <a:srgbClr val="004CF6"/>
                </a:solidFill>
              </a:rPr>
              <a:t> 하이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탕진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욱해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마셔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잼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무대</a:t>
            </a:r>
            <a:r>
              <a:rPr lang="en-US" altLang="ko-KR" sz="1500" dirty="0">
                <a:solidFill>
                  <a:srgbClr val="004CF6"/>
                </a:solidFill>
              </a:rPr>
              <a:t>, Sunday,</a:t>
            </a:r>
            <a:r>
              <a:rPr lang="ko-KR" altLang="en-US" sz="1500" dirty="0">
                <a:solidFill>
                  <a:srgbClr val="004CF6"/>
                </a:solidFill>
              </a:rPr>
              <a:t> 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욕</a:t>
            </a:r>
            <a:r>
              <a:rPr lang="en-US" altLang="ko-KR" sz="1500" dirty="0">
                <a:solidFill>
                  <a:srgbClr val="004CF6"/>
                </a:solidFill>
              </a:rPr>
              <a:t>, </a:t>
            </a:r>
            <a:r>
              <a:rPr lang="ko-KR" altLang="en-US" sz="1500" dirty="0">
                <a:solidFill>
                  <a:srgbClr val="004CF6"/>
                </a:solidFill>
              </a:rPr>
              <a:t>겁나 </a:t>
            </a:r>
            <a:r>
              <a:rPr lang="ko-KR" altLang="en-US" sz="1500" dirty="0"/>
              <a:t>등 다른 팀에 비해 많이 사용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519453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01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D77531-28F8-49BB-8A27-BC90B9E8C593}"/>
              </a:ext>
            </a:extLst>
          </p:cNvPr>
          <p:cNvGrpSpPr/>
          <p:nvPr/>
        </p:nvGrpSpPr>
        <p:grpSpPr>
          <a:xfrm>
            <a:off x="376518" y="824751"/>
            <a:ext cx="2052918" cy="5719483"/>
            <a:chOff x="439270" y="1048870"/>
            <a:chExt cx="1488141" cy="43120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91A9C10-3EF4-47C4-9FAE-A9ED6EDDA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27" t="26274" r="44338" b="10849"/>
            <a:stretch/>
          </p:blipFill>
          <p:spPr>
            <a:xfrm>
              <a:off x="1532964" y="1048870"/>
              <a:ext cx="394447" cy="43120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60B84A-088C-4557-A105-394C0DBB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274" r="91029" b="10849"/>
            <a:stretch/>
          </p:blipFill>
          <p:spPr>
            <a:xfrm>
              <a:off x="439270" y="1048871"/>
              <a:ext cx="1093694" cy="431202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F35985-EE70-43D1-8C4F-F61C067E384E}"/>
              </a:ext>
            </a:extLst>
          </p:cNvPr>
          <p:cNvGrpSpPr/>
          <p:nvPr/>
        </p:nvGrpSpPr>
        <p:grpSpPr>
          <a:xfrm>
            <a:off x="2859742" y="824750"/>
            <a:ext cx="1990164" cy="5719481"/>
            <a:chOff x="2859742" y="824751"/>
            <a:chExt cx="1470212" cy="41685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A31895-95CC-4C15-9B68-729CEA0CD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706" b="10850"/>
            <a:stretch/>
          </p:blipFill>
          <p:spPr>
            <a:xfrm>
              <a:off x="2859742" y="824751"/>
              <a:ext cx="1255059" cy="416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17FD31-B3FC-4056-87AC-0E397839B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80" t="28365" r="34191" b="10850"/>
            <a:stretch/>
          </p:blipFill>
          <p:spPr>
            <a:xfrm>
              <a:off x="3899648" y="824751"/>
              <a:ext cx="430306" cy="416858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E428E-5FFD-489F-91F2-7EA5D12E215E}"/>
              </a:ext>
            </a:extLst>
          </p:cNvPr>
          <p:cNvGrpSpPr/>
          <p:nvPr/>
        </p:nvGrpSpPr>
        <p:grpSpPr>
          <a:xfrm>
            <a:off x="5506219" y="824750"/>
            <a:ext cx="2086887" cy="5719480"/>
            <a:chOff x="5506219" y="824750"/>
            <a:chExt cx="1517737" cy="41865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AC2C6A-D5CF-4AEF-B7D6-EF33F990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365" r="89169" b="10850"/>
            <a:stretch/>
          </p:blipFill>
          <p:spPr>
            <a:xfrm>
              <a:off x="5506219" y="824750"/>
              <a:ext cx="1320513" cy="41685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3084CB-C84E-40CF-94A5-8D2CEA073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7132" t="28236" r="39632" b="10718"/>
            <a:stretch/>
          </p:blipFill>
          <p:spPr>
            <a:xfrm>
              <a:off x="6629508" y="824750"/>
              <a:ext cx="394448" cy="41865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236807-D937-47D3-A7FA-ACE0B54EB225}"/>
              </a:ext>
            </a:extLst>
          </p:cNvPr>
          <p:cNvSpPr txBox="1"/>
          <p:nvPr/>
        </p:nvSpPr>
        <p:spPr>
          <a:xfrm>
            <a:off x="7801533" y="82475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1.149%~0.110%</a:t>
            </a:r>
          </a:p>
          <a:p>
            <a:r>
              <a:rPr lang="ko-KR" altLang="en-US" dirty="0"/>
              <a:t>비교적 다양한 단어가 사용됨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0F28D-4FC5-4163-9DDA-D85BC02A9159}"/>
              </a:ext>
            </a:extLst>
          </p:cNvPr>
          <p:cNvSpPr txBox="1"/>
          <p:nvPr/>
        </p:nvSpPr>
        <p:spPr>
          <a:xfrm>
            <a:off x="7801533" y="2059469"/>
            <a:ext cx="38077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Girl, BABY,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OOH, Is,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Your,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High,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LIKE,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UH, WE,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같이</a:t>
            </a:r>
            <a:r>
              <a:rPr lang="en-US" altLang="ko-KR" dirty="0">
                <a:sym typeface="Wingdings" panose="05000000000000000000" pitchFamily="2" charset="2"/>
              </a:rPr>
              <a:t>, Be,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라는 직설적인 표현이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1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16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176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4145EC-7F8A-4079-8CBC-22DDA3EFE1FB}"/>
              </a:ext>
            </a:extLst>
          </p:cNvPr>
          <p:cNvGrpSpPr/>
          <p:nvPr/>
        </p:nvGrpSpPr>
        <p:grpSpPr>
          <a:xfrm>
            <a:off x="437589" y="873495"/>
            <a:ext cx="2189069" cy="5590058"/>
            <a:chOff x="267260" y="981072"/>
            <a:chExt cx="1444998" cy="4324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4BCDCC-768C-4608-8F55-9B5482E9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0648" b="10694"/>
            <a:stretch/>
          </p:blipFill>
          <p:spPr>
            <a:xfrm>
              <a:off x="267260" y="981072"/>
              <a:ext cx="1140198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A5C101-1286-40C4-A1B0-63ACEC06E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84" t="26250" r="44531" b="10694"/>
            <a:stretch/>
          </p:blipFill>
          <p:spPr>
            <a:xfrm>
              <a:off x="1262902" y="981072"/>
              <a:ext cx="449356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AF7898-B8F8-47AD-A49F-2B43EDDBBE49}"/>
              </a:ext>
            </a:extLst>
          </p:cNvPr>
          <p:cNvGrpSpPr/>
          <p:nvPr/>
        </p:nvGrpSpPr>
        <p:grpSpPr>
          <a:xfrm>
            <a:off x="3075468" y="873494"/>
            <a:ext cx="2007520" cy="5590057"/>
            <a:chOff x="3165116" y="756954"/>
            <a:chExt cx="1418679" cy="4177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F656D-E588-4F18-9623-A66019B95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196" b="10719"/>
            <a:stretch/>
          </p:blipFill>
          <p:spPr>
            <a:xfrm>
              <a:off x="3165116" y="756954"/>
              <a:ext cx="1317237" cy="41775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3A55D7-5114-4C8E-853E-318141CA2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81" t="28366" r="44338" b="10719"/>
            <a:stretch/>
          </p:blipFill>
          <p:spPr>
            <a:xfrm>
              <a:off x="4134985" y="756954"/>
              <a:ext cx="448810" cy="417755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73CCA4-90E9-4CD3-A0DA-78208E124B59}"/>
              </a:ext>
            </a:extLst>
          </p:cNvPr>
          <p:cNvGrpSpPr/>
          <p:nvPr/>
        </p:nvGrpSpPr>
        <p:grpSpPr>
          <a:xfrm>
            <a:off x="5559518" y="873492"/>
            <a:ext cx="1863973" cy="5590057"/>
            <a:chOff x="5559518" y="873493"/>
            <a:chExt cx="1510283" cy="41685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1D1A3-D7A2-453E-951C-19DF25E7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276" b="10850"/>
            <a:stretch/>
          </p:blipFill>
          <p:spPr>
            <a:xfrm>
              <a:off x="5559518" y="873494"/>
              <a:ext cx="1307447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F50537-3C59-406A-9EDB-4B92ACF8A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14" t="28365" r="44412" b="10850"/>
            <a:stretch/>
          </p:blipFill>
          <p:spPr>
            <a:xfrm>
              <a:off x="6646205" y="873493"/>
              <a:ext cx="423596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8F0BFE-0293-4A43-A4AB-7E734D727006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21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1.384%~0.112%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B2F1-FDD5-4770-B971-3911266CA4CF}"/>
              </a:ext>
            </a:extLst>
          </p:cNvPr>
          <p:cNvSpPr txBox="1"/>
          <p:nvPr/>
        </p:nvSpPr>
        <p:spPr>
          <a:xfrm>
            <a:off x="7649683" y="1960360"/>
            <a:ext cx="3807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YOU, OH,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Echo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ME,</a:t>
            </a:r>
            <a:r>
              <a:rPr lang="ko-KR" altLang="en-US" dirty="0">
                <a:sym typeface="Wingdings" panose="05000000000000000000" pitchFamily="2" charset="2"/>
              </a:rPr>
              <a:t> 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Gee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정말</a:t>
            </a:r>
            <a:r>
              <a:rPr lang="en-US" altLang="ko-KR" dirty="0">
                <a:sym typeface="Wingdings" panose="05000000000000000000" pitchFamily="2" charset="2"/>
              </a:rPr>
              <a:t>, AND, Boy,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소원</a:t>
            </a:r>
            <a:r>
              <a:rPr lang="en-US" altLang="ko-KR" dirty="0">
                <a:sym typeface="Wingdings" panose="05000000000000000000" pitchFamily="2" charset="2"/>
              </a:rPr>
              <a:t>, BABY, Girls,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YEAH,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MY,</a:t>
            </a:r>
            <a:r>
              <a:rPr lang="ko-KR" altLang="en-US" dirty="0">
                <a:sym typeface="Wingdings" panose="05000000000000000000" pitchFamily="2" charset="2"/>
              </a:rPr>
              <a:t> 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Ho, LIKE, </a:t>
            </a:r>
            <a:r>
              <a:rPr lang="ko-KR" altLang="en-US" dirty="0">
                <a:sym typeface="Wingdings" panose="05000000000000000000" pitchFamily="2" charset="2"/>
              </a:rPr>
              <a:t>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Check,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Echo, Gee, </a:t>
            </a:r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소원 등 노래 제목에 등장하는 어휘들이 가사에도 자주 등장하여 이가 자연스럽게 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32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52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43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D7913E-A7DD-4E00-A5B8-F05C0C77E32A}"/>
              </a:ext>
            </a:extLst>
          </p:cNvPr>
          <p:cNvGrpSpPr/>
          <p:nvPr/>
        </p:nvGrpSpPr>
        <p:grpSpPr>
          <a:xfrm>
            <a:off x="188258" y="833717"/>
            <a:ext cx="1550894" cy="5809130"/>
            <a:chOff x="206189" y="699247"/>
            <a:chExt cx="1299882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99D39D-9428-43E3-870B-4FF9E9E4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43" r="92353" b="10720"/>
            <a:stretch/>
          </p:blipFill>
          <p:spPr>
            <a:xfrm>
              <a:off x="206189" y="699247"/>
              <a:ext cx="932330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78ABD7-FC8E-47B5-83F4-4FFD8347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03" t="26143" r="70147" b="10720"/>
            <a:stretch/>
          </p:blipFill>
          <p:spPr>
            <a:xfrm>
              <a:off x="1048870" y="699247"/>
              <a:ext cx="457201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CBEC7-3138-4D53-A6EC-F7246127C415}"/>
              </a:ext>
            </a:extLst>
          </p:cNvPr>
          <p:cNvGrpSpPr/>
          <p:nvPr/>
        </p:nvGrpSpPr>
        <p:grpSpPr>
          <a:xfrm>
            <a:off x="1819836" y="833716"/>
            <a:ext cx="1532964" cy="5809129"/>
            <a:chOff x="1819837" y="833717"/>
            <a:chExt cx="12281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5C095A-1FC1-4DA0-B3F8-CD3158C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1544" b="10718"/>
            <a:stretch/>
          </p:blipFill>
          <p:spPr>
            <a:xfrm>
              <a:off x="1819837" y="833717"/>
              <a:ext cx="1030940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543020-D904-49C6-BBF6-C37D64A1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18" t="28236" r="70147" b="10718"/>
            <a:stretch/>
          </p:blipFill>
          <p:spPr>
            <a:xfrm>
              <a:off x="2653552" y="833717"/>
              <a:ext cx="394449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FF18EC-DF42-451B-813B-ED2A35570071}"/>
              </a:ext>
            </a:extLst>
          </p:cNvPr>
          <p:cNvGrpSpPr/>
          <p:nvPr/>
        </p:nvGrpSpPr>
        <p:grpSpPr>
          <a:xfrm>
            <a:off x="3460376" y="833716"/>
            <a:ext cx="1515036" cy="5809128"/>
            <a:chOff x="3460376" y="833716"/>
            <a:chExt cx="1245415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1BD17-8E50-4ACB-BC81-2112FC805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366" r="91470" b="10719"/>
            <a:stretch/>
          </p:blipFill>
          <p:spPr>
            <a:xfrm>
              <a:off x="3460376" y="833716"/>
              <a:ext cx="1039906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64D853-A4A6-44FC-86B7-064A963C9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28366" r="70073" b="10719"/>
            <a:stretch/>
          </p:blipFill>
          <p:spPr>
            <a:xfrm>
              <a:off x="4294772" y="833716"/>
              <a:ext cx="411019" cy="41775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5860856" y="833716"/>
            <a:ext cx="29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1.408%~0.128%</a:t>
            </a:r>
          </a:p>
          <a:p>
            <a:r>
              <a:rPr lang="ko-KR" altLang="en-US" dirty="0"/>
              <a:t>한국어가사가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EA743-34E3-4B00-8B51-429E8D5BD329}"/>
              </a:ext>
            </a:extLst>
          </p:cNvPr>
          <p:cNvSpPr txBox="1"/>
          <p:nvPr/>
        </p:nvSpPr>
        <p:spPr>
          <a:xfrm>
            <a:off x="5860856" y="2238633"/>
            <a:ext cx="4211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I, YOU,</a:t>
            </a:r>
            <a:r>
              <a:rPr lang="ko-KR" altLang="en-US" dirty="0">
                <a:sym typeface="Wingdings" panose="05000000000000000000" pitchFamily="2" charset="2"/>
              </a:rPr>
              <a:t> 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모습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Got,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Girl,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DOWN, ON,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</a:t>
            </a:r>
            <a:r>
              <a:rPr lang="en-US" altLang="ko-KR" dirty="0">
                <a:sym typeface="Wingdings" panose="05000000000000000000" pitchFamily="2" charset="2"/>
              </a:rPr>
              <a:t>, ALL,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For,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언제나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해도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있다면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언제나 등 미래지향적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이면서도 긍정적인 표현이 많이 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29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138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방탄소년단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BBED3-4833-4F13-B632-26428BF44374}"/>
              </a:ext>
            </a:extLst>
          </p:cNvPr>
          <p:cNvSpPr txBox="1"/>
          <p:nvPr/>
        </p:nvSpPr>
        <p:spPr>
          <a:xfrm>
            <a:off x="425313" y="950257"/>
            <a:ext cx="1116605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‘</a:t>
            </a:r>
            <a:r>
              <a:rPr lang="ko-KR" altLang="en-US" sz="1500" dirty="0"/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네</a:t>
            </a:r>
            <a:r>
              <a:rPr lang="en-US" altLang="ko-KR" sz="1500" dirty="0"/>
              <a:t>’ </a:t>
            </a:r>
            <a:r>
              <a:rPr lang="ko-KR" altLang="en-US" sz="1500" dirty="0"/>
              <a:t>대신에 구어체적 표현인 </a:t>
            </a:r>
            <a:r>
              <a:rPr lang="en-US" altLang="ko-KR" sz="1500" dirty="0"/>
              <a:t>‘</a:t>
            </a:r>
            <a:r>
              <a:rPr lang="ko-KR" altLang="en-US" sz="1500" dirty="0"/>
              <a:t>니</a:t>
            </a:r>
            <a:r>
              <a:rPr lang="en-US" altLang="ko-KR" sz="1500" dirty="0"/>
              <a:t>’</a:t>
            </a:r>
            <a:r>
              <a:rPr lang="ko-KR" altLang="en-US" sz="1500" dirty="0"/>
              <a:t>가 사용되었고 이를 통해 친근감을 표현하거나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청자에게 더 직설적으로 말하려는 것을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‘YOLO’, ‘</a:t>
            </a:r>
            <a:r>
              <a:rPr lang="ko-KR" altLang="en-US" sz="1500" dirty="0"/>
              <a:t>탕진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욱해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마셔</a:t>
            </a:r>
            <a:r>
              <a:rPr lang="en-US" altLang="ko-KR" sz="1500" dirty="0"/>
              <a:t>’, ‘</a:t>
            </a:r>
            <a:r>
              <a:rPr lang="ko-KR" altLang="en-US" sz="1500" dirty="0"/>
              <a:t>잼</a:t>
            </a:r>
            <a:r>
              <a:rPr lang="en-US" altLang="ko-KR" sz="1500" dirty="0"/>
              <a:t>’, ‘</a:t>
            </a:r>
            <a:r>
              <a:rPr lang="ko-KR" altLang="en-US" sz="1500" dirty="0"/>
              <a:t>욕</a:t>
            </a:r>
            <a:r>
              <a:rPr lang="en-US" altLang="ko-KR" sz="1500" dirty="0"/>
              <a:t>’</a:t>
            </a:r>
            <a:r>
              <a:rPr lang="ko-KR" altLang="en-US" sz="1500" dirty="0"/>
              <a:t> 등 날것의 표현이 비교적 많은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비록 그 표현이 일반적인 아이돌 가사의 격식에서 벗어날 지라도 모두 표현했음을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아마 데뷔 초 방탄소년단의 컨셉이 힙합이었기 때문에 이에 영향을 받은 것으로 보인다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사랑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낮고</a:t>
            </a:r>
            <a:r>
              <a:rPr lang="en-US" altLang="ko-KR" sz="1500" dirty="0"/>
              <a:t>, ‘</a:t>
            </a:r>
            <a:r>
              <a:rPr lang="ko-KR" altLang="en-US" sz="1500" dirty="0"/>
              <a:t>꿈</a:t>
            </a:r>
            <a:r>
              <a:rPr lang="en-US" altLang="ko-KR" sz="1500" dirty="0"/>
              <a:t>’,’myself’,’</a:t>
            </a:r>
            <a:r>
              <a:rPr lang="ko-KR" altLang="en-US" sz="1500" dirty="0"/>
              <a:t>노력</a:t>
            </a:r>
            <a:r>
              <a:rPr lang="en-US" altLang="ko-KR" sz="1500" dirty="0"/>
              <a:t>’,’</a:t>
            </a:r>
            <a:r>
              <a:rPr lang="ko-KR" altLang="en-US" sz="1500" dirty="0"/>
              <a:t>무대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방탄소년단은 사랑 이야기보다는 </a:t>
            </a:r>
            <a:r>
              <a:rPr lang="en-US" altLang="ko-KR" sz="1500" dirty="0"/>
              <a:t>‘</a:t>
            </a:r>
            <a:r>
              <a:rPr lang="ko-KR" altLang="en-US" sz="1500" dirty="0"/>
              <a:t>자신의 꿈</a:t>
            </a:r>
            <a:r>
              <a:rPr lang="en-US" altLang="ko-KR" sz="1500" dirty="0"/>
              <a:t>’</a:t>
            </a:r>
            <a:r>
              <a:rPr lang="ko-KR" altLang="en-US" sz="1500" dirty="0"/>
              <a:t>에 대한 이야기를 가사로 썼음을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위</a:t>
            </a:r>
            <a:r>
              <a:rPr lang="en-US" altLang="ko-KR" sz="1500" dirty="0"/>
              <a:t>’, ‘</a:t>
            </a:r>
            <a:r>
              <a:rPr lang="ko-KR" altLang="en-US" sz="1500" dirty="0"/>
              <a:t>최고</a:t>
            </a:r>
            <a:r>
              <a:rPr lang="en-US" altLang="ko-KR" sz="1500" dirty="0"/>
              <a:t>’, ‘Jump’</a:t>
            </a:r>
            <a:r>
              <a:rPr lang="ko-KR" altLang="en-US" sz="1500" dirty="0"/>
              <a:t> 등 상승 이미지의 단어가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데뷔부터 지금까지 계속 위로 한 계단씩 올라가고 있는 방탄소년단의 모습을 표현하는데 사용되었을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‘</a:t>
            </a:r>
            <a:r>
              <a:rPr lang="ko-KR" altLang="en-US" sz="1500" dirty="0"/>
              <a:t>그냥</a:t>
            </a:r>
            <a:r>
              <a:rPr lang="en-US" altLang="ko-KR" sz="1500" dirty="0"/>
              <a:t>’, ‘</a:t>
            </a:r>
            <a:r>
              <a:rPr lang="ko-KR" altLang="en-US" sz="1500" dirty="0"/>
              <a:t>많이</a:t>
            </a:r>
            <a:r>
              <a:rPr lang="en-US" altLang="ko-KR" sz="1500" dirty="0"/>
              <a:t>’,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‘ </a:t>
            </a:r>
            <a:r>
              <a:rPr lang="ko-KR" altLang="en-US" sz="1500" dirty="0"/>
              <a:t>등의 부사어가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자신의 행동이나 상태를 강조하여</a:t>
            </a:r>
            <a:r>
              <a:rPr lang="en-US" altLang="ko-KR" sz="1500" dirty="0"/>
              <a:t>, </a:t>
            </a:r>
            <a:r>
              <a:rPr lang="ko-KR" altLang="en-US" sz="1500" dirty="0"/>
              <a:t>자신이 전하고자 하는 말을 보다 효과적으로 전달하려 했음을 알 수 있다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가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사람들은 보통 놀라거나</a:t>
            </a:r>
            <a:r>
              <a:rPr lang="en-US" altLang="ko-KR" sz="1500" dirty="0"/>
              <a:t>, </a:t>
            </a:r>
            <a:r>
              <a:rPr lang="ko-KR" altLang="en-US" sz="1500" dirty="0"/>
              <a:t>당황하거나</a:t>
            </a:r>
            <a:r>
              <a:rPr lang="en-US" altLang="ko-KR" sz="1500" dirty="0"/>
              <a:t>, </a:t>
            </a:r>
            <a:r>
              <a:rPr lang="ko-KR" altLang="en-US" sz="1500" dirty="0"/>
              <a:t>기쁘거나</a:t>
            </a:r>
            <a:r>
              <a:rPr lang="en-US" altLang="ko-KR" sz="1500" dirty="0"/>
              <a:t>, </a:t>
            </a:r>
            <a:r>
              <a:rPr lang="ko-KR" altLang="en-US" sz="1500" dirty="0"/>
              <a:t>슬플 때</a:t>
            </a:r>
            <a:r>
              <a:rPr lang="en-US" altLang="ko-KR" sz="1500" dirty="0"/>
              <a:t>, </a:t>
            </a:r>
            <a:r>
              <a:rPr lang="ko-KR" altLang="en-US" sz="1500" dirty="0"/>
              <a:t>말을 하기에 앞서 주의를 끌기 위해서도</a:t>
            </a:r>
            <a:r>
              <a:rPr lang="en-US" altLang="ko-KR" sz="1500" dirty="0"/>
              <a:t>, </a:t>
            </a:r>
            <a:r>
              <a:rPr lang="ko-KR" altLang="en-US" sz="1500" dirty="0"/>
              <a:t>또는 모르는 것을 깨달을 때 감탄사 </a:t>
            </a:r>
            <a:r>
              <a:rPr lang="en-US" altLang="ko-KR" sz="1500" dirty="0"/>
              <a:t>‘</a:t>
            </a:r>
            <a:r>
              <a:rPr lang="ko-KR" altLang="en-US" sz="1500" dirty="0"/>
              <a:t>아</a:t>
            </a:r>
            <a:r>
              <a:rPr lang="en-US" altLang="ko-KR" sz="1500" dirty="0"/>
              <a:t>’</a:t>
            </a:r>
            <a:r>
              <a:rPr lang="ko-KR" altLang="en-US" sz="1500" dirty="0"/>
              <a:t>를 사용한다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 ‘</a:t>
            </a:r>
            <a:r>
              <a:rPr lang="ko-KR" altLang="en-US" sz="1500" dirty="0"/>
              <a:t>아</a:t>
            </a:r>
            <a:r>
              <a:rPr lang="en-US" altLang="ko-KR" sz="1500" dirty="0"/>
              <a:t>’ </a:t>
            </a:r>
            <a:r>
              <a:rPr lang="ko-KR" altLang="en-US" sz="1500" dirty="0"/>
              <a:t>뒤에 나올 자신의 감정이나 말을 강조하기 위해 추임새로 넣은 일상적인 표현이라고 할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청자는 자신에게 직접 말하는 듯한 생생함을 느낄 수 있었을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/>
              <a:t>사랑에 관한 이야기도 있지만</a:t>
            </a:r>
            <a:r>
              <a:rPr lang="en-US" altLang="ko-KR" sz="1500" dirty="0"/>
              <a:t>, </a:t>
            </a:r>
            <a:r>
              <a:rPr lang="ko-KR" altLang="en-US" sz="1500" dirty="0"/>
              <a:t>진솔한 표현들을 활용하여 청년들이 자신의 꿈을 포기하지 않을 수 있게 북돋아주는 메시지를 담고 있을 것이다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76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4315BE-23C1-4DA3-B4F7-7B231B5923AA}"/>
              </a:ext>
            </a:extLst>
          </p:cNvPr>
          <p:cNvGrpSpPr/>
          <p:nvPr/>
        </p:nvGrpSpPr>
        <p:grpSpPr>
          <a:xfrm>
            <a:off x="573743" y="735106"/>
            <a:ext cx="1963269" cy="5809128"/>
            <a:chOff x="5181601" y="833716"/>
            <a:chExt cx="1606707" cy="431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AEC04E-13F5-4951-BE58-B81CC0DDD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4" r="91838" b="10849"/>
            <a:stretch/>
          </p:blipFill>
          <p:spPr>
            <a:xfrm>
              <a:off x="5181601" y="833716"/>
              <a:ext cx="995082" cy="43120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41E015-C305-44E7-95F3-694602966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559" t="26274" r="63897" b="10849"/>
            <a:stretch/>
          </p:blipFill>
          <p:spPr>
            <a:xfrm>
              <a:off x="5990447" y="833716"/>
              <a:ext cx="797861" cy="431202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3C36D7-4D73-4198-B6B4-D52FC0C439FF}"/>
              </a:ext>
            </a:extLst>
          </p:cNvPr>
          <p:cNvGrpSpPr/>
          <p:nvPr/>
        </p:nvGrpSpPr>
        <p:grpSpPr>
          <a:xfrm>
            <a:off x="2778000" y="735106"/>
            <a:ext cx="1847787" cy="5809128"/>
            <a:chOff x="7771342" y="833716"/>
            <a:chExt cx="1256886" cy="416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43A55D3-7493-43E0-A3E1-0DB1FC64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1184" b="10850"/>
            <a:stretch/>
          </p:blipFill>
          <p:spPr>
            <a:xfrm>
              <a:off x="7771342" y="833716"/>
              <a:ext cx="1074753" cy="416858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52CDFFF-A901-4503-B0B3-6026DFEF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98" t="28365" r="63823" b="10850"/>
            <a:stretch/>
          </p:blipFill>
          <p:spPr>
            <a:xfrm>
              <a:off x="8518699" y="833716"/>
              <a:ext cx="509529" cy="416858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4E9882-7FD7-476D-BBAC-F9E28DAFFB6B}"/>
              </a:ext>
            </a:extLst>
          </p:cNvPr>
          <p:cNvGrpSpPr/>
          <p:nvPr/>
        </p:nvGrpSpPr>
        <p:grpSpPr>
          <a:xfrm>
            <a:off x="4833090" y="735105"/>
            <a:ext cx="1729075" cy="5809128"/>
            <a:chOff x="9826432" y="833715"/>
            <a:chExt cx="1297410" cy="41954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1F30265-7C19-4308-9880-08F554277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5" r="91047" b="10588"/>
            <a:stretch/>
          </p:blipFill>
          <p:spPr>
            <a:xfrm>
              <a:off x="9826432" y="833716"/>
              <a:ext cx="1091464" cy="41954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FC3F5C-105B-40BE-8EF4-A023093FA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27" t="28235" r="63823" b="10588"/>
            <a:stretch/>
          </p:blipFill>
          <p:spPr>
            <a:xfrm>
              <a:off x="10666644" y="833715"/>
              <a:ext cx="457198" cy="41954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7261697" y="815788"/>
            <a:ext cx="336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1.596%~0.119%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8DF7E-1AF9-4F70-8FC4-5387F1BA6009}"/>
              </a:ext>
            </a:extLst>
          </p:cNvPr>
          <p:cNvSpPr txBox="1"/>
          <p:nvPr/>
        </p:nvSpPr>
        <p:spPr>
          <a:xfrm>
            <a:off x="7142809" y="2289189"/>
            <a:ext cx="4211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BABY,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Bounce,</a:t>
            </a:r>
            <a:r>
              <a:rPr lang="en-US" altLang="ko-KR" dirty="0">
                <a:sym typeface="Wingdings" panose="05000000000000000000" pitchFamily="2" charset="2"/>
              </a:rPr>
              <a:t> IT,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Only,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심장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ONE, MY,</a:t>
            </a:r>
            <a:r>
              <a:rPr lang="ko-KR" altLang="en-US" dirty="0">
                <a:sym typeface="Wingdings" panose="05000000000000000000" pitchFamily="2" charset="2"/>
              </a:rPr>
              <a:t> 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조각</a:t>
            </a:r>
            <a:r>
              <a:rPr lang="en-US" altLang="ko-KR" dirty="0">
                <a:sym typeface="Wingdings" panose="05000000000000000000" pitchFamily="2" charset="2"/>
              </a:rPr>
              <a:t>, WE,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매일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인 체제 때 가사가 담백했다면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인 체재로 바뀐 후 비교적 </a:t>
            </a:r>
            <a:r>
              <a:rPr lang="ko-KR" altLang="en-US" dirty="0" err="1">
                <a:sym typeface="Wingdings" panose="05000000000000000000" pitchFamily="2" charset="2"/>
              </a:rPr>
              <a:t>힙해졌다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‘LOVE’ </a:t>
            </a:r>
            <a:r>
              <a:rPr lang="ko-KR" altLang="en-US" dirty="0">
                <a:sym typeface="Wingdings" panose="05000000000000000000" pitchFamily="2" charset="2"/>
              </a:rPr>
              <a:t>둘 다 비율이 낮아졌다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67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28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179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1A7D5-B5C1-4964-ADF4-087D25270143}"/>
              </a:ext>
            </a:extLst>
          </p:cNvPr>
          <p:cNvSpPr txBox="1"/>
          <p:nvPr/>
        </p:nvSpPr>
        <p:spPr>
          <a:xfrm>
            <a:off x="7965419" y="676273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34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1.273%~0.142%</a:t>
            </a:r>
          </a:p>
          <a:p>
            <a:r>
              <a:rPr lang="ko-KR" altLang="en-US" dirty="0"/>
              <a:t>영어 가사가 비교적 많음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C8F3B6-672B-480E-A572-A1DBDDDE4639}"/>
              </a:ext>
            </a:extLst>
          </p:cNvPr>
          <p:cNvGrpSpPr/>
          <p:nvPr/>
        </p:nvGrpSpPr>
        <p:grpSpPr>
          <a:xfrm>
            <a:off x="443475" y="676273"/>
            <a:ext cx="1990565" cy="5876895"/>
            <a:chOff x="344860" y="676273"/>
            <a:chExt cx="1990565" cy="58768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E8E2DA6-30EF-475A-BC63-C6BC3F10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56" r="91195" b="10694"/>
            <a:stretch/>
          </p:blipFill>
          <p:spPr>
            <a:xfrm>
              <a:off x="344860" y="676275"/>
              <a:ext cx="1501869" cy="58768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3D74D7-345E-4B30-A47A-CAAFE5ED7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16" t="28056" r="82422" b="10694"/>
            <a:stretch/>
          </p:blipFill>
          <p:spPr>
            <a:xfrm>
              <a:off x="1506071" y="676273"/>
              <a:ext cx="829354" cy="587689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4A1E99-6DF6-4C87-9470-52AC57A7279B}"/>
              </a:ext>
            </a:extLst>
          </p:cNvPr>
          <p:cNvGrpSpPr/>
          <p:nvPr/>
        </p:nvGrpSpPr>
        <p:grpSpPr>
          <a:xfrm>
            <a:off x="2993936" y="676273"/>
            <a:ext cx="1992482" cy="5876892"/>
            <a:chOff x="2993936" y="676273"/>
            <a:chExt cx="1992482" cy="5876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7C6937-2041-4853-94FE-BE18FADFC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72" r="90260" b="10833"/>
            <a:stretch/>
          </p:blipFill>
          <p:spPr>
            <a:xfrm>
              <a:off x="2993936" y="676273"/>
              <a:ext cx="1676676" cy="58768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C48F61-4303-45A6-9908-5A681BA9C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43" t="28472" r="82188" b="10833"/>
            <a:stretch/>
          </p:blipFill>
          <p:spPr>
            <a:xfrm>
              <a:off x="4354806" y="676273"/>
              <a:ext cx="631612" cy="58768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73BFF7-B61B-40B8-8F1F-767E045A796F}"/>
              </a:ext>
            </a:extLst>
          </p:cNvPr>
          <p:cNvGrpSpPr/>
          <p:nvPr/>
        </p:nvGrpSpPr>
        <p:grpSpPr>
          <a:xfrm>
            <a:off x="5548867" y="676273"/>
            <a:ext cx="1902276" cy="5876892"/>
            <a:chOff x="5548867" y="676273"/>
            <a:chExt cx="1902276" cy="58768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FCF37E-42AE-4951-93B9-D906D7C2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32" r="90968" b="10834"/>
            <a:stretch/>
          </p:blipFill>
          <p:spPr>
            <a:xfrm>
              <a:off x="5548867" y="676273"/>
              <a:ext cx="1551180" cy="58768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7DBC9C-3FDD-41D0-A1AE-B93055CC1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46" t="28332" r="82266" b="10834"/>
            <a:stretch/>
          </p:blipFill>
          <p:spPr>
            <a:xfrm>
              <a:off x="6748950" y="676273"/>
              <a:ext cx="702193" cy="587689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4B870-E7E3-45C7-BBC0-B79C3A260937}"/>
              </a:ext>
            </a:extLst>
          </p:cNvPr>
          <p:cNvSpPr txBox="1"/>
          <p:nvPr/>
        </p:nvSpPr>
        <p:spPr>
          <a:xfrm>
            <a:off x="7742084" y="1906559"/>
            <a:ext cx="3889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I, 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Lonely</a:t>
            </a:r>
            <a:r>
              <a:rPr lang="en-US" altLang="ko-KR" dirty="0">
                <a:sym typeface="Wingdings" panose="05000000000000000000" pitchFamily="2" charset="2"/>
              </a:rPr>
              <a:t>, YOU, DON,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OVER, OH, ME, Work, Lollipop,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바빠</a:t>
            </a:r>
            <a:r>
              <a:rPr lang="en-US" altLang="ko-KR" dirty="0">
                <a:sym typeface="Wingdings" panose="05000000000000000000" pitchFamily="2" charset="2"/>
              </a:rPr>
              <a:t>, Scream,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LOVE,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Is, IN, IT,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care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club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안녕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TO, Boy, 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UP, LET,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CUZ</a:t>
            </a:r>
            <a:r>
              <a:rPr lang="en-US" altLang="ko-KR" dirty="0">
                <a:sym typeface="Wingdings" panose="05000000000000000000" pitchFamily="2" charset="2"/>
              </a:rPr>
              <a:t>, BABY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노래 제목에 들어간 어휘가 가사에도 자주 등장하여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이가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76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분석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32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2NE1(</a:t>
            </a:r>
            <a:r>
              <a:rPr lang="ko-KR" altLang="en-US" dirty="0"/>
              <a:t>해석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082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9FCFE2-B732-4AA6-BD10-4A443F00999F}"/>
              </a:ext>
            </a:extLst>
          </p:cNvPr>
          <p:cNvGrpSpPr/>
          <p:nvPr/>
        </p:nvGrpSpPr>
        <p:grpSpPr>
          <a:xfrm>
            <a:off x="434787" y="896472"/>
            <a:ext cx="1761566" cy="5611904"/>
            <a:chOff x="434787" y="896472"/>
            <a:chExt cx="1380565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EE11AD-935F-4199-AB89-9BDCFEF14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955" b="10719"/>
            <a:stretch/>
          </p:blipFill>
          <p:spPr>
            <a:xfrm>
              <a:off x="434787" y="896472"/>
              <a:ext cx="1102659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21B21B-9A0B-4FD6-9605-CF3F6A5EC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27" t="26144" r="40514" b="10719"/>
            <a:stretch/>
          </p:blipFill>
          <p:spPr>
            <a:xfrm>
              <a:off x="1259540" y="896472"/>
              <a:ext cx="555812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BA955C-AB86-4168-B072-1F182AF3449D}"/>
              </a:ext>
            </a:extLst>
          </p:cNvPr>
          <p:cNvGrpSpPr/>
          <p:nvPr/>
        </p:nvGrpSpPr>
        <p:grpSpPr>
          <a:xfrm>
            <a:off x="2723786" y="896472"/>
            <a:ext cx="1821320" cy="5611904"/>
            <a:chOff x="2894116" y="833716"/>
            <a:chExt cx="1422885" cy="4168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CFC3F0-7D87-497F-9A12-E7280AD38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0282" b="10850"/>
            <a:stretch/>
          </p:blipFill>
          <p:spPr>
            <a:xfrm>
              <a:off x="2894116" y="833716"/>
              <a:ext cx="1184825" cy="41685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400A85-B5B7-43A3-947E-AA0245E64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81" t="28365" r="40514" b="10850"/>
            <a:stretch/>
          </p:blipFill>
          <p:spPr>
            <a:xfrm>
              <a:off x="3840881" y="833716"/>
              <a:ext cx="476120" cy="41685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391544-AC74-4E8A-83E7-97510FCEA0AF}"/>
              </a:ext>
            </a:extLst>
          </p:cNvPr>
          <p:cNvGrpSpPr/>
          <p:nvPr/>
        </p:nvGrpSpPr>
        <p:grpSpPr>
          <a:xfrm>
            <a:off x="5089111" y="896471"/>
            <a:ext cx="1903359" cy="5611903"/>
            <a:chOff x="5089112" y="896472"/>
            <a:chExt cx="1559780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F1A564-7589-4F11-AD6C-0E5DD916D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89044" b="10719"/>
            <a:stretch/>
          </p:blipFill>
          <p:spPr>
            <a:xfrm>
              <a:off x="5089112" y="896472"/>
              <a:ext cx="1335741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CF3574-870E-4F45-9F2C-8BF411A54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t="28366" r="40514" b="10719"/>
            <a:stretch/>
          </p:blipFill>
          <p:spPr>
            <a:xfrm>
              <a:off x="6200814" y="896472"/>
              <a:ext cx="448078" cy="41775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90A8F-F941-4385-97CA-63EDD521B789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18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1.366%~0.114%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39E4E-857F-4B3A-A45E-D1863BEEA1DF}"/>
              </a:ext>
            </a:extLst>
          </p:cNvPr>
          <p:cNvSpPr txBox="1"/>
          <p:nvPr/>
        </p:nvSpPr>
        <p:spPr>
          <a:xfrm>
            <a:off x="7487744" y="1994262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I, YOU,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WE, ON,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Lucky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대중적인 표현과 어휘 속에 가끔씩 </a:t>
            </a:r>
            <a:r>
              <a:rPr lang="en-US" altLang="ko-KR" dirty="0">
                <a:sym typeface="Wingdings" panose="05000000000000000000" pitchFamily="2" charset="2"/>
              </a:rPr>
              <a:t>‘Lucky’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같은 가사로서는 비교적 생소한 표현들이 들어가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07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485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66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08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7CFC3E-5DB4-489A-BCB0-E0FAEAFB3E36}"/>
              </a:ext>
            </a:extLst>
          </p:cNvPr>
          <p:cNvGrpSpPr/>
          <p:nvPr/>
        </p:nvGrpSpPr>
        <p:grpSpPr>
          <a:xfrm>
            <a:off x="403412" y="1057834"/>
            <a:ext cx="1999129" cy="5468471"/>
            <a:chOff x="403412" y="1057835"/>
            <a:chExt cx="1436593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A16421-9487-4775-9E3B-9737651C6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887" b="10719"/>
            <a:stretch/>
          </p:blipFill>
          <p:spPr>
            <a:xfrm>
              <a:off x="403412" y="1057835"/>
              <a:ext cx="1111063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526825-1C5E-4613-8F31-1083948B6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5" t="26144" r="30368" b="10719"/>
            <a:stretch/>
          </p:blipFill>
          <p:spPr>
            <a:xfrm>
              <a:off x="1400175" y="1057835"/>
              <a:ext cx="439830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F5B0B-5BFD-46DC-8FBE-DC0C9833F6E4}"/>
              </a:ext>
            </a:extLst>
          </p:cNvPr>
          <p:cNvGrpSpPr/>
          <p:nvPr/>
        </p:nvGrpSpPr>
        <p:grpSpPr>
          <a:xfrm>
            <a:off x="2761129" y="1057834"/>
            <a:ext cx="2079812" cy="5468471"/>
            <a:chOff x="2761129" y="1057834"/>
            <a:chExt cx="1492189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9592B-CAA7-4732-A800-2A112EB44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88382" b="10850"/>
            <a:stretch/>
          </p:blipFill>
          <p:spPr>
            <a:xfrm>
              <a:off x="2761129" y="1057834"/>
              <a:ext cx="1416424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21A72-90E9-4B9C-9670-D8468FA0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50" t="28235" r="30220" b="10850"/>
            <a:stretch/>
          </p:blipFill>
          <p:spPr>
            <a:xfrm>
              <a:off x="3823013" y="1057834"/>
              <a:ext cx="430305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C56D2-8414-4BE1-9F56-7E2311EAFC01}"/>
              </a:ext>
            </a:extLst>
          </p:cNvPr>
          <p:cNvGrpSpPr/>
          <p:nvPr/>
        </p:nvGrpSpPr>
        <p:grpSpPr>
          <a:xfrm>
            <a:off x="5434513" y="1057834"/>
            <a:ext cx="1916548" cy="5468471"/>
            <a:chOff x="5434513" y="1057834"/>
            <a:chExt cx="1524680" cy="41685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C9A00F-3ECF-4C3C-8731-B956BD953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149" b="10850"/>
            <a:stretch/>
          </p:blipFill>
          <p:spPr>
            <a:xfrm>
              <a:off x="5434513" y="1057834"/>
              <a:ext cx="1322974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36C9D9-9AEB-4B1E-977E-2BCB5D3FF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23" t="28365" r="30368" b="10850"/>
            <a:stretch/>
          </p:blipFill>
          <p:spPr>
            <a:xfrm>
              <a:off x="6555781" y="1057834"/>
              <a:ext cx="403412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5EF40C-EBD7-4915-921D-432F3BF3EC3A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1.240%~0.135%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AF02E-5457-4F0A-8FB9-4975C3769637}"/>
              </a:ext>
            </a:extLst>
          </p:cNvPr>
          <p:cNvSpPr txBox="1"/>
          <p:nvPr/>
        </p:nvSpPr>
        <p:spPr>
          <a:xfrm>
            <a:off x="7588115" y="1720840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ME, YOU,</a:t>
            </a:r>
            <a:r>
              <a:rPr lang="ko-KR" altLang="en-US" dirty="0">
                <a:sym typeface="Wingdings" panose="05000000000000000000" pitchFamily="2" charset="2"/>
              </a:rPr>
              <a:t> 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Tell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Is,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Nobody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BACK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BABE,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보고</a:t>
            </a:r>
            <a:r>
              <a:rPr lang="en-US" altLang="ko-KR" dirty="0">
                <a:sym typeface="Wingdings" panose="05000000000000000000" pitchFamily="2" charset="2"/>
              </a:rPr>
              <a:t>, DON, </a:t>
            </a:r>
            <a:r>
              <a:rPr lang="ko-KR" altLang="en-US" dirty="0">
                <a:sym typeface="Wingdings" panose="05000000000000000000" pitchFamily="2" charset="2"/>
              </a:rPr>
              <a:t>다른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SO, WANNA, BABY, IT,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WE, LIKE,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여자</a:t>
            </a:r>
            <a:r>
              <a:rPr lang="en-US" altLang="ko-KR" dirty="0">
                <a:sym typeface="Wingdings" panose="05000000000000000000" pitchFamily="2" charset="2"/>
              </a:rPr>
              <a:t>, BYE, </a:t>
            </a:r>
            <a:r>
              <a:rPr lang="ko-KR" altLang="en-US" dirty="0">
                <a:sym typeface="Wingdings" panose="05000000000000000000" pitchFamily="2" charset="2"/>
              </a:rPr>
              <a:t>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애</a:t>
            </a:r>
            <a:r>
              <a:rPr lang="en-US" altLang="ko-KR" dirty="0">
                <a:sym typeface="Wingdings" panose="05000000000000000000" pitchFamily="2" charset="2"/>
              </a:rPr>
              <a:t>, Are, Night,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Want, 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꺼져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Tell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Nobody </a:t>
            </a:r>
            <a:r>
              <a:rPr lang="ko-KR" altLang="en-US" dirty="0">
                <a:sym typeface="Wingdings" panose="05000000000000000000" pitchFamily="2" charset="2"/>
              </a:rPr>
              <a:t>같이 제목이 가사에 다수 출현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꺼져 같이 직접적이고 직설적인 표현이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3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8C0BDB-E9D4-4F57-B046-5A711BBB9822}"/>
              </a:ext>
            </a:extLst>
          </p:cNvPr>
          <p:cNvGrpSpPr/>
          <p:nvPr/>
        </p:nvGrpSpPr>
        <p:grpSpPr>
          <a:xfrm>
            <a:off x="277906" y="723900"/>
            <a:ext cx="2061882" cy="5829300"/>
            <a:chOff x="277906" y="723900"/>
            <a:chExt cx="1647825" cy="43338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C3F3FA-20A4-4F4F-89AE-1DC995D9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264" b="10555"/>
            <a:stretch/>
          </p:blipFill>
          <p:spPr>
            <a:xfrm>
              <a:off x="277906" y="723900"/>
              <a:ext cx="1065119" cy="43338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6956A7-0B6F-4F11-B897-14D58D9B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26250" r="76875" b="10555"/>
            <a:stretch/>
          </p:blipFill>
          <p:spPr>
            <a:xfrm>
              <a:off x="1343025" y="723900"/>
              <a:ext cx="582706" cy="43338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125F66-9555-4B07-9059-1517CD4615F5}"/>
              </a:ext>
            </a:extLst>
          </p:cNvPr>
          <p:cNvGrpSpPr/>
          <p:nvPr/>
        </p:nvGrpSpPr>
        <p:grpSpPr>
          <a:xfrm>
            <a:off x="2528047" y="723899"/>
            <a:ext cx="1997771" cy="5829299"/>
            <a:chOff x="2528047" y="723900"/>
            <a:chExt cx="1295808" cy="42066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6F47A5-151B-457B-919E-5208B14D7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104" r="89371" b="10556"/>
            <a:stretch/>
          </p:blipFill>
          <p:spPr>
            <a:xfrm>
              <a:off x="2528047" y="723900"/>
              <a:ext cx="1295808" cy="42066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5DB32C-A08D-429A-B75E-B29FE0E9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83" t="28104" r="76838" b="10556"/>
            <a:stretch/>
          </p:blipFill>
          <p:spPr>
            <a:xfrm>
              <a:off x="3175951" y="723900"/>
              <a:ext cx="546032" cy="420668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5ABBFC-350D-4C5D-9F5C-68B759D56979}"/>
              </a:ext>
            </a:extLst>
          </p:cNvPr>
          <p:cNvGrpSpPr/>
          <p:nvPr/>
        </p:nvGrpSpPr>
        <p:grpSpPr>
          <a:xfrm>
            <a:off x="4627418" y="723899"/>
            <a:ext cx="1958109" cy="5829299"/>
            <a:chOff x="5181601" y="723899"/>
            <a:chExt cx="1422401" cy="41967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6AB6E3-0711-4507-A218-2511A1A1E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3" r="90000" b="10556"/>
            <a:stretch/>
          </p:blipFill>
          <p:spPr>
            <a:xfrm>
              <a:off x="5181601" y="726208"/>
              <a:ext cx="1219200" cy="41944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F5582D-5D48-4628-8DFA-A37903FF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39" t="28283" r="76894" b="10556"/>
            <a:stretch/>
          </p:blipFill>
          <p:spPr>
            <a:xfrm>
              <a:off x="6096000" y="723899"/>
              <a:ext cx="508002" cy="41944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94D9F8-9619-4957-87D2-27CDAFE36FE5}"/>
              </a:ext>
            </a:extLst>
          </p:cNvPr>
          <p:cNvSpPr txBox="1"/>
          <p:nvPr/>
        </p:nvSpPr>
        <p:spPr>
          <a:xfrm>
            <a:off x="7516397" y="762000"/>
            <a:ext cx="36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59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2.236%~0.135%</a:t>
            </a:r>
          </a:p>
          <a:p>
            <a:r>
              <a:rPr lang="ko-KR" altLang="en-US" dirty="0"/>
              <a:t>영어가사가 많음</a:t>
            </a:r>
            <a:endParaRPr lang="en-US" altLang="ko-KR" dirty="0"/>
          </a:p>
          <a:p>
            <a:r>
              <a:rPr lang="ko-KR" altLang="en-US" dirty="0"/>
              <a:t>같은 단어가 비교적 많이 반복됨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FE62-1CA7-46F7-99EF-D56AF548492B}"/>
              </a:ext>
            </a:extLst>
          </p:cNvPr>
          <p:cNvSpPr txBox="1"/>
          <p:nvPr/>
        </p:nvSpPr>
        <p:spPr>
          <a:xfrm>
            <a:off x="7339600" y="2229521"/>
            <a:ext cx="4182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I, YOU, ME, YAH, </a:t>
            </a:r>
            <a:r>
              <a:rPr lang="ko-KR" altLang="en-US" dirty="0"/>
              <a:t>내</a:t>
            </a:r>
            <a:r>
              <a:rPr lang="en-US" altLang="ko-KR" dirty="0"/>
              <a:t>, IT,</a:t>
            </a:r>
            <a:r>
              <a:rPr lang="ko-KR" altLang="en-US" dirty="0"/>
              <a:t> 너</a:t>
            </a:r>
            <a:r>
              <a:rPr lang="en-US" altLang="ko-KR" dirty="0"/>
              <a:t>, </a:t>
            </a:r>
            <a:r>
              <a:rPr lang="ko-KR" altLang="en-US" dirty="0"/>
              <a:t>날</a:t>
            </a:r>
            <a:r>
              <a:rPr lang="en-US" altLang="ko-KR" dirty="0"/>
              <a:t>, later, LIKE, </a:t>
            </a:r>
            <a:r>
              <a:rPr lang="ko-KR" altLang="en-US" dirty="0"/>
              <a:t>난</a:t>
            </a:r>
            <a:r>
              <a:rPr lang="en-US" altLang="ko-KR" dirty="0"/>
              <a:t>, Bum, LOVE,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나</a:t>
            </a:r>
            <a:r>
              <a:rPr lang="en-US" altLang="ko-KR" dirty="0"/>
              <a:t>, MY, KNOW, Cream, </a:t>
            </a:r>
            <a:r>
              <a:rPr lang="ko-KR" altLang="en-US" dirty="0"/>
              <a:t>사랑</a:t>
            </a:r>
            <a:r>
              <a:rPr lang="en-US" altLang="ko-KR" dirty="0"/>
              <a:t>, Ever, </a:t>
            </a:r>
            <a:r>
              <a:rPr lang="ko-KR" altLang="en-US" dirty="0"/>
              <a:t>말</a:t>
            </a:r>
            <a:r>
              <a:rPr lang="en-US" altLang="ko-KR" dirty="0"/>
              <a:t>, WANNA,</a:t>
            </a:r>
          </a:p>
          <a:p>
            <a:r>
              <a:rPr lang="en-US" altLang="ko-KR" dirty="0"/>
              <a:t>Kick, SEE,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널</a:t>
            </a:r>
            <a:r>
              <a:rPr lang="en-US" altLang="ko-KR" dirty="0"/>
              <a:t>, Really, Look, </a:t>
            </a:r>
            <a:r>
              <a:rPr lang="ko-KR" altLang="en-US" dirty="0"/>
              <a:t>밤</a:t>
            </a:r>
            <a:r>
              <a:rPr lang="en-US" altLang="ko-KR" dirty="0"/>
              <a:t>, U, WE,</a:t>
            </a:r>
            <a:r>
              <a:rPr lang="ko-KR" altLang="en-US" dirty="0"/>
              <a:t> 없어</a:t>
            </a:r>
            <a:r>
              <a:rPr lang="en-US" altLang="ko-KR" dirty="0"/>
              <a:t>, </a:t>
            </a:r>
            <a:r>
              <a:rPr lang="ko-KR" altLang="en-US" dirty="0"/>
              <a:t>마지막</a:t>
            </a:r>
            <a:r>
              <a:rPr lang="en-US" altLang="ko-KR" dirty="0"/>
              <a:t>, WHAT, Have, SO, DON, UP, </a:t>
            </a:r>
            <a:r>
              <a:rPr lang="ko-KR" altLang="en-US" dirty="0"/>
              <a:t>넌</a:t>
            </a:r>
            <a:r>
              <a:rPr lang="en-US" altLang="ko-KR" dirty="0"/>
              <a:t>, DOWN, DO,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Run, Stay, Out, Boy, Ice, IF, Hate, IN, BUT, NO, </a:t>
            </a:r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ON,</a:t>
            </a:r>
            <a:r>
              <a:rPr lang="ko-KR" altLang="en-US" dirty="0"/>
              <a:t> </a:t>
            </a:r>
            <a:r>
              <a:rPr lang="en-US" altLang="ko-KR" dirty="0"/>
              <a:t>GONNA,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좋아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뜨거워</a:t>
            </a:r>
            <a:r>
              <a:rPr lang="en-US" altLang="ko-KR" dirty="0"/>
              <a:t>, </a:t>
            </a:r>
            <a:r>
              <a:rPr lang="ko-KR" altLang="en-US" dirty="0"/>
              <a:t>나를</a:t>
            </a:r>
            <a:r>
              <a:rPr lang="en-US" altLang="ko-KR" dirty="0"/>
              <a:t>, YEAH, CAN, Now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영어 단어의 비율이 높다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Kick,</a:t>
            </a:r>
            <a:r>
              <a:rPr lang="ko-KR" altLang="en-US" dirty="0">
                <a:sym typeface="Wingdings" panose="05000000000000000000" pitchFamily="2" charset="2"/>
              </a:rPr>
              <a:t> 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DOWN,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Out, Hate, NO, </a:t>
            </a:r>
            <a:r>
              <a:rPr lang="ko-KR" altLang="en-US" dirty="0">
                <a:sym typeface="Wingdings" panose="05000000000000000000" pitchFamily="2" charset="2"/>
              </a:rPr>
              <a:t>뜨거워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 과격한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(</a:t>
            </a:r>
            <a:r>
              <a:rPr lang="ko-KR" altLang="en-US" dirty="0">
                <a:sym typeface="Wingdings" panose="05000000000000000000" pitchFamily="2" charset="2"/>
              </a:rPr>
              <a:t>부정적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이미지의 어휘들이 많음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692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47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336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F899E-6E23-4165-867C-94E7D46F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전체적인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0E2E8-F881-4C3E-87D1-0B85DA23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나와 너 관련된 대명사들의 비율이 전체적으로 높음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예전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이라는 직설적인 표현을 많이 썼지만</a:t>
            </a:r>
            <a:r>
              <a:rPr lang="en-US" altLang="ko-KR" dirty="0"/>
              <a:t>, </a:t>
            </a:r>
            <a:r>
              <a:rPr lang="ko-KR" altLang="en-US" dirty="0"/>
              <a:t>최근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의 감정을 간접적으로 표현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동방신기만 보더라도 </a:t>
            </a:r>
            <a:r>
              <a:rPr lang="en-US" altLang="ko-KR" dirty="0"/>
              <a:t>5</a:t>
            </a:r>
            <a:r>
              <a:rPr lang="ko-KR" altLang="en-US" dirty="0"/>
              <a:t>명 활동 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‘ </a:t>
            </a:r>
            <a:r>
              <a:rPr lang="ko-KR" altLang="en-US" dirty="0"/>
              <a:t>비율 높지만</a:t>
            </a:r>
            <a:r>
              <a:rPr lang="en-US" altLang="ko-KR" dirty="0"/>
              <a:t>, </a:t>
            </a:r>
            <a:r>
              <a:rPr lang="ko-KR" altLang="en-US" dirty="0"/>
              <a:t>그 후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</a:t>
            </a:r>
            <a:r>
              <a:rPr lang="ko-KR" altLang="en-US" dirty="0"/>
              <a:t>명 활동때는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비율이 낮아짐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</a:t>
            </a:r>
            <a:r>
              <a:rPr lang="ko-KR" altLang="en-US" dirty="0"/>
              <a:t>눈물</a:t>
            </a:r>
            <a:r>
              <a:rPr lang="en-US" altLang="ko-KR" dirty="0"/>
              <a:t>＇</a:t>
            </a:r>
            <a:r>
              <a:rPr lang="ko-KR" altLang="en-US" dirty="0"/>
              <a:t>은 남자 아이돌 노래에서 주로 등장 </a:t>
            </a:r>
            <a:r>
              <a:rPr lang="en-US" altLang="ko-KR" dirty="0"/>
              <a:t>(</a:t>
            </a:r>
            <a:r>
              <a:rPr lang="ko-KR" altLang="en-US" dirty="0" err="1"/>
              <a:t>엑소</a:t>
            </a:r>
            <a:r>
              <a:rPr lang="en-US" altLang="ko-KR" dirty="0"/>
              <a:t>, </a:t>
            </a:r>
            <a:r>
              <a:rPr lang="ko-KR" altLang="en-US" dirty="0"/>
              <a:t>빅뱅</a:t>
            </a:r>
            <a:r>
              <a:rPr lang="en-US" altLang="ko-KR" dirty="0"/>
              <a:t>, </a:t>
            </a:r>
            <a:r>
              <a:rPr lang="ko-KR" altLang="en-US" dirty="0" err="1"/>
              <a:t>동방신</a:t>
            </a:r>
            <a:r>
              <a:rPr lang="ko-KR" altLang="en-US" dirty="0"/>
              <a:t>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슈퍼주니어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‘BOY’</a:t>
            </a:r>
            <a:r>
              <a:rPr lang="ko-KR" altLang="en-US" dirty="0"/>
              <a:t>는 주로 여자 아이돌의 노래에서</a:t>
            </a:r>
            <a:r>
              <a:rPr lang="en-US" altLang="ko-KR" dirty="0"/>
              <a:t>, ‘Girl‘</a:t>
            </a:r>
            <a:r>
              <a:rPr lang="ko-KR" altLang="en-US" dirty="0"/>
              <a:t>은 남자 아이돌의 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노래에서 등장하는 것으로 보아</a:t>
            </a:r>
            <a:r>
              <a:rPr lang="en-US" altLang="ko-KR" dirty="0"/>
              <a:t>,</a:t>
            </a:r>
            <a:r>
              <a:rPr lang="ko-KR" altLang="en-US" dirty="0"/>
              <a:t> 자신이 아닌 상대에 대한 또는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상대에게 말하는 듯한 가사가 많을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84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700DF-065D-448E-A83C-D8B3D75F260F}"/>
              </a:ext>
            </a:extLst>
          </p:cNvPr>
          <p:cNvSpPr txBox="1"/>
          <p:nvPr/>
        </p:nvSpPr>
        <p:spPr>
          <a:xfrm>
            <a:off x="344631" y="766899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(2.236%)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A1120-CB42-48D9-9402-6C38EAEAB497}"/>
              </a:ext>
            </a:extLst>
          </p:cNvPr>
          <p:cNvSpPr txBox="1"/>
          <p:nvPr/>
        </p:nvSpPr>
        <p:spPr>
          <a:xfrm>
            <a:off x="344631" y="109006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(1.696%)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(0.521%)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BD655-754F-4E9A-910D-D16CD9BE93DD}"/>
              </a:ext>
            </a:extLst>
          </p:cNvPr>
          <p:cNvSpPr txBox="1"/>
          <p:nvPr/>
        </p:nvSpPr>
        <p:spPr>
          <a:xfrm>
            <a:off x="344631" y="135004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ME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(1.450%)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68BD2-B466-40DE-9770-D2CB99324222}"/>
              </a:ext>
            </a:extLst>
          </p:cNvPr>
          <p:cNvSpPr txBox="1"/>
          <p:nvPr/>
        </p:nvSpPr>
        <p:spPr>
          <a:xfrm>
            <a:off x="344631" y="167320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YAH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(1.155%)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243CBB-9C54-49A8-A159-758D207DF5A7}"/>
              </a:ext>
            </a:extLst>
          </p:cNvPr>
          <p:cNvSpPr txBox="1"/>
          <p:nvPr/>
        </p:nvSpPr>
        <p:spPr>
          <a:xfrm>
            <a:off x="344630" y="1968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내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(0.872%)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(1.198%)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111DD-7D52-47AD-A7B5-B4F128704673}"/>
              </a:ext>
            </a:extLst>
          </p:cNvPr>
          <p:cNvSpPr txBox="1"/>
          <p:nvPr/>
        </p:nvSpPr>
        <p:spPr>
          <a:xfrm>
            <a:off x="344630" y="22631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(0.608%)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DC19-8159-4FDA-92E3-79E926E77503}"/>
              </a:ext>
            </a:extLst>
          </p:cNvPr>
          <p:cNvSpPr txBox="1"/>
          <p:nvPr/>
        </p:nvSpPr>
        <p:spPr>
          <a:xfrm>
            <a:off x="344630" y="254781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너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(1.276%)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B53320-35E8-4921-9E5F-183AA8345CAE}"/>
              </a:ext>
            </a:extLst>
          </p:cNvPr>
          <p:cNvSpPr txBox="1"/>
          <p:nvPr/>
        </p:nvSpPr>
        <p:spPr>
          <a:xfrm>
            <a:off x="344630" y="280429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later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(0.553%)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(0.188%)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07E9D3-965C-4CBD-A14D-78AEFF91A788}"/>
              </a:ext>
            </a:extLst>
          </p:cNvPr>
          <p:cNvSpPr txBox="1"/>
          <p:nvPr/>
        </p:nvSpPr>
        <p:spPr>
          <a:xfrm>
            <a:off x="344630" y="310583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TO</a:t>
            </a:r>
            <a:r>
              <a:rPr lang="en-US" altLang="ko-KR" sz="1500" dirty="0"/>
              <a:t>(0.504%)’ ‘</a:t>
            </a:r>
            <a:r>
              <a:rPr lang="en-US" altLang="ko-KR" sz="1500" dirty="0">
                <a:solidFill>
                  <a:srgbClr val="004CF6"/>
                </a:solidFill>
              </a:rPr>
              <a:t>That</a:t>
            </a:r>
            <a:r>
              <a:rPr lang="en-US" altLang="ko-KR" sz="1500" dirty="0"/>
              <a:t>(0.461%)’ ‘</a:t>
            </a:r>
            <a:r>
              <a:rPr lang="en-US" altLang="ko-KR" sz="1500" dirty="0">
                <a:solidFill>
                  <a:srgbClr val="004CF6"/>
                </a:solidFill>
              </a:rPr>
              <a:t>LIKE</a:t>
            </a:r>
            <a:r>
              <a:rPr lang="en-US" altLang="ko-KR" sz="1500" dirty="0"/>
              <a:t>(0.455%)’ 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B05D3-C44F-4D03-9B22-BA9C767AC14A}"/>
              </a:ext>
            </a:extLst>
          </p:cNvPr>
          <p:cNvSpPr txBox="1"/>
          <p:nvPr/>
        </p:nvSpPr>
        <p:spPr>
          <a:xfrm>
            <a:off x="344629" y="338516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Bum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(0.393%)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 혼자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E5391-5C3C-45A5-8C0D-FAF38E247CDF}"/>
              </a:ext>
            </a:extLst>
          </p:cNvPr>
          <p:cNvSpPr txBox="1"/>
          <p:nvPr/>
        </p:nvSpPr>
        <p:spPr>
          <a:xfrm>
            <a:off x="344629" y="36526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(0.369%)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(0.208%)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CC2766-F6F9-4832-85A8-77B547749383}"/>
              </a:ext>
            </a:extLst>
          </p:cNvPr>
          <p:cNvSpPr txBox="1"/>
          <p:nvPr/>
        </p:nvSpPr>
        <p:spPr>
          <a:xfrm>
            <a:off x="344629" y="39169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</a:t>
            </a:r>
            <a:r>
              <a:rPr lang="en-US" altLang="ko-KR" sz="1500" dirty="0"/>
              <a:t>(0.344%)’ ‘</a:t>
            </a:r>
            <a:r>
              <a:rPr lang="en-US" altLang="ko-KR" sz="1500" dirty="0">
                <a:solidFill>
                  <a:srgbClr val="004CF6"/>
                </a:solidFill>
              </a:rPr>
              <a:t>MY</a:t>
            </a:r>
            <a:r>
              <a:rPr lang="en-US" altLang="ko-KR" sz="1500" dirty="0"/>
              <a:t>(0.326%)’</a:t>
            </a:r>
            <a:r>
              <a:rPr lang="ko-KR" altLang="en-US" sz="1500" dirty="0"/>
              <a:t>은 모두 총합계보다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DCD92-AB95-483E-B0B9-3ABD99B13FE0}"/>
              </a:ext>
            </a:extLst>
          </p:cNvPr>
          <p:cNvSpPr txBox="1"/>
          <p:nvPr/>
        </p:nvSpPr>
        <p:spPr>
          <a:xfrm>
            <a:off x="344629" y="419454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(0.332%)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(0.747%)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82DD37-2422-4207-92EB-DA4746D11FEA}"/>
              </a:ext>
            </a:extLst>
          </p:cNvPr>
          <p:cNvSpPr txBox="1"/>
          <p:nvPr/>
        </p:nvSpPr>
        <p:spPr>
          <a:xfrm>
            <a:off x="344628" y="444863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WANNA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7B58C-259E-489E-A8DA-95C3EA0DD133}"/>
              </a:ext>
            </a:extLst>
          </p:cNvPr>
          <p:cNvSpPr txBox="1"/>
          <p:nvPr/>
        </p:nvSpPr>
        <p:spPr>
          <a:xfrm>
            <a:off x="344628" y="47262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SEE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(0.043%)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4E9CE5-624C-4C9F-B582-AE92BA4A44C2}"/>
              </a:ext>
            </a:extLst>
          </p:cNvPr>
          <p:cNvSpPr txBox="1"/>
          <p:nvPr/>
        </p:nvSpPr>
        <p:spPr>
          <a:xfrm>
            <a:off x="344627" y="497937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Kick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(0.270%)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, </a:t>
            </a:r>
            <a:r>
              <a:rPr lang="ko-KR" altLang="en-US" sz="1500" dirty="0"/>
              <a:t>거의</a:t>
            </a:r>
            <a:r>
              <a:rPr lang="en-US" altLang="ko-KR" sz="1500" dirty="0"/>
              <a:t> </a:t>
            </a:r>
            <a:r>
              <a:rPr lang="ko-KR" altLang="en-US" sz="1500" dirty="0"/>
              <a:t>혼자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55A4E3-E979-4C37-B03B-5C115D943CC4}"/>
              </a:ext>
            </a:extLst>
          </p:cNvPr>
          <p:cNvSpPr txBox="1"/>
          <p:nvPr/>
        </p:nvSpPr>
        <p:spPr>
          <a:xfrm>
            <a:off x="344627" y="5237082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Really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</a:t>
            </a:r>
            <a:r>
              <a:rPr lang="en-US" altLang="ko-KR" sz="1500" dirty="0"/>
              <a:t> </a:t>
            </a:r>
            <a:r>
              <a:rPr lang="ko-KR" altLang="en-US" sz="1500" dirty="0"/>
              <a:t>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이와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정말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(0.025%), ‘</a:t>
            </a:r>
            <a:r>
              <a:rPr lang="ko-KR" altLang="en-US" sz="1500" dirty="0">
                <a:solidFill>
                  <a:srgbClr val="FF0000"/>
                </a:solidFill>
              </a:rPr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총합계보다 낮고 다른 팀에 비해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0ECF0-11FB-47F0-963A-6092077ED95F}"/>
              </a:ext>
            </a:extLst>
          </p:cNvPr>
          <p:cNvSpPr txBox="1"/>
          <p:nvPr/>
        </p:nvSpPr>
        <p:spPr>
          <a:xfrm>
            <a:off x="344626" y="573123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Look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(0.252%)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A3F25C-28D1-4940-813D-B7C65174C4B7}"/>
              </a:ext>
            </a:extLst>
          </p:cNvPr>
          <p:cNvSpPr txBox="1"/>
          <p:nvPr/>
        </p:nvSpPr>
        <p:spPr>
          <a:xfrm>
            <a:off x="344626" y="5964428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(0.110%)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반대로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(0.111%)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(0.243%)</a:t>
            </a:r>
            <a:r>
              <a:rPr lang="ko-KR" altLang="en-US" sz="1500" dirty="0"/>
              <a:t>보다 낮고</a:t>
            </a:r>
            <a:r>
              <a:rPr lang="en-US" altLang="ko-KR" sz="1500" dirty="0"/>
              <a:t> 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3500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U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(0.246%)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EFC962-E121-4F7D-B13E-C735C77E1884}"/>
              </a:ext>
            </a:extLst>
          </p:cNvPr>
          <p:cNvSpPr txBox="1"/>
          <p:nvPr/>
        </p:nvSpPr>
        <p:spPr>
          <a:xfrm>
            <a:off x="353595" y="108109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마지막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CA2DD6-4C37-4A18-82AA-19C998010743}"/>
              </a:ext>
            </a:extLst>
          </p:cNvPr>
          <p:cNvSpPr txBox="1"/>
          <p:nvPr/>
        </p:nvSpPr>
        <p:spPr>
          <a:xfrm>
            <a:off x="353595" y="133210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WHAT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(0.233%)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F210A-35B7-41DF-A50D-F5DCAB8170D3}"/>
              </a:ext>
            </a:extLst>
          </p:cNvPr>
          <p:cNvSpPr txBox="1"/>
          <p:nvPr/>
        </p:nvSpPr>
        <p:spPr>
          <a:xfrm>
            <a:off x="353595" y="158312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Have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(0.221%)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66C2D2-4B9B-4EAE-96C8-684D9CA6EA1F}"/>
              </a:ext>
            </a:extLst>
          </p:cNvPr>
          <p:cNvSpPr txBox="1"/>
          <p:nvPr/>
        </p:nvSpPr>
        <p:spPr>
          <a:xfrm>
            <a:off x="362559" y="182517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(0.209%)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BC328C-397D-4AE1-B5F2-3F450947E29B}"/>
              </a:ext>
            </a:extLst>
          </p:cNvPr>
          <p:cNvSpPr txBox="1"/>
          <p:nvPr/>
        </p:nvSpPr>
        <p:spPr>
          <a:xfrm>
            <a:off x="362559" y="208514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(0.325%)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F23265-BD39-424D-B4F6-04D0948B9E99}"/>
              </a:ext>
            </a:extLst>
          </p:cNvPr>
          <p:cNvSpPr txBox="1"/>
          <p:nvPr/>
        </p:nvSpPr>
        <p:spPr>
          <a:xfrm>
            <a:off x="362559" y="234511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DOWN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0A566-3195-49EF-BE5F-A76300E3E7DA}"/>
              </a:ext>
            </a:extLst>
          </p:cNvPr>
          <p:cNvSpPr txBox="1"/>
          <p:nvPr/>
        </p:nvSpPr>
        <p:spPr>
          <a:xfrm>
            <a:off x="362559" y="258352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DO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(0.190%)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E5731-A122-4990-80FA-CCD6B4CD3E61}"/>
              </a:ext>
            </a:extLst>
          </p:cNvPr>
          <p:cNvSpPr txBox="1"/>
          <p:nvPr/>
        </p:nvSpPr>
        <p:spPr>
          <a:xfrm>
            <a:off x="362559" y="281319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더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(0.385%)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6D98D-2144-4068-865E-830F27ADDC1B}"/>
              </a:ext>
            </a:extLst>
          </p:cNvPr>
          <p:cNvSpPr txBox="1"/>
          <p:nvPr/>
        </p:nvSpPr>
        <p:spPr>
          <a:xfrm>
            <a:off x="362559" y="305160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Run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(0.051%)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CB6047-2CEB-4F3E-BAC7-25074E2D4303}"/>
              </a:ext>
            </a:extLst>
          </p:cNvPr>
          <p:cNvSpPr txBox="1"/>
          <p:nvPr/>
        </p:nvSpPr>
        <p:spPr>
          <a:xfrm>
            <a:off x="362559" y="328126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Stay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DCB42-A68B-4DE6-B8C2-67DE95909252}"/>
              </a:ext>
            </a:extLst>
          </p:cNvPr>
          <p:cNvSpPr txBox="1"/>
          <p:nvPr/>
        </p:nvSpPr>
        <p:spPr>
          <a:xfrm>
            <a:off x="362559" y="35030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(0.184%)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(0.055%)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CA8386-1909-453F-9A5C-70D668154EC6}"/>
              </a:ext>
            </a:extLst>
          </p:cNvPr>
          <p:cNvSpPr txBox="1"/>
          <p:nvPr/>
        </p:nvSpPr>
        <p:spPr>
          <a:xfrm>
            <a:off x="362559" y="375617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Hate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CC9DA-A065-42E8-8940-C8EEBB43D141}"/>
              </a:ext>
            </a:extLst>
          </p:cNvPr>
          <p:cNvSpPr txBox="1"/>
          <p:nvPr/>
        </p:nvSpPr>
        <p:spPr>
          <a:xfrm>
            <a:off x="362559" y="3977945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IF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(0.172%)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‘</a:t>
            </a:r>
            <a:r>
              <a:rPr lang="ko-KR" altLang="en-US" sz="1500" dirty="0">
                <a:solidFill>
                  <a:srgbClr val="004CF6"/>
                </a:solidFill>
              </a:rPr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(0.012%)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(0.009%)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세번째로 많이 사용되었다</a:t>
            </a:r>
            <a:r>
              <a:rPr lang="en-US" altLang="ko-KR" sz="15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7BEBE9-7E93-4CC9-B797-E6AC9653F647}"/>
              </a:ext>
            </a:extLst>
          </p:cNvPr>
          <p:cNvSpPr txBox="1"/>
          <p:nvPr/>
        </p:nvSpPr>
        <p:spPr>
          <a:xfrm>
            <a:off x="362558" y="444969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NO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4C19EA-A51B-4344-BCEC-CA16BD265E17}"/>
              </a:ext>
            </a:extLst>
          </p:cNvPr>
          <p:cNvSpPr txBox="1"/>
          <p:nvPr/>
        </p:nvSpPr>
        <p:spPr>
          <a:xfrm>
            <a:off x="362558" y="467444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BUT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(0.044%)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D8A7B-581C-4277-9BF0-942BEC326FC0}"/>
              </a:ext>
            </a:extLst>
          </p:cNvPr>
          <p:cNvSpPr txBox="1"/>
          <p:nvPr/>
        </p:nvSpPr>
        <p:spPr>
          <a:xfrm>
            <a:off x="362558" y="491535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ON</a:t>
            </a:r>
            <a:r>
              <a:rPr lang="en-US" altLang="ko-KR" sz="1500" dirty="0"/>
              <a:t>’,’</a:t>
            </a:r>
            <a:r>
              <a:rPr lang="en-US" altLang="ko-KR" sz="1500" dirty="0">
                <a:solidFill>
                  <a:srgbClr val="004CF6"/>
                </a:solidFill>
              </a:rPr>
              <a:t>GONNA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(0.166%)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(0.088 &amp; 0.057%)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F17DF9-9089-49E8-ADF4-637D2CD7B434}"/>
              </a:ext>
            </a:extLst>
          </p:cNvPr>
          <p:cNvSpPr txBox="1"/>
          <p:nvPr/>
        </p:nvSpPr>
        <p:spPr>
          <a:xfrm>
            <a:off x="362558" y="5162795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좋아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(0.072%)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BA0CFD-6DA7-4034-B330-FF91F6C1D300}"/>
              </a:ext>
            </a:extLst>
          </p:cNvPr>
          <p:cNvSpPr txBox="1"/>
          <p:nvPr/>
        </p:nvSpPr>
        <p:spPr>
          <a:xfrm>
            <a:off x="362558" y="5423158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004CF6"/>
                </a:solidFill>
              </a:rPr>
              <a:t>뜨거워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742928-8BDA-4BAE-9205-1D41EF682260}"/>
              </a:ext>
            </a:extLst>
          </p:cNvPr>
          <p:cNvSpPr txBox="1"/>
          <p:nvPr/>
        </p:nvSpPr>
        <p:spPr>
          <a:xfrm>
            <a:off x="362558" y="567608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CAN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(0.147%)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(0.066%)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56A15-495E-44E4-992A-306C4D92E62A}"/>
              </a:ext>
            </a:extLst>
          </p:cNvPr>
          <p:cNvSpPr txBox="1"/>
          <p:nvPr/>
        </p:nvSpPr>
        <p:spPr>
          <a:xfrm>
            <a:off x="362558" y="5959136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(0.228%)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두번째로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13D2D3-33A6-4244-ADBE-CFFDEF27F45F}"/>
              </a:ext>
            </a:extLst>
          </p:cNvPr>
          <p:cNvSpPr txBox="1"/>
          <p:nvPr/>
        </p:nvSpPr>
        <p:spPr>
          <a:xfrm>
            <a:off x="362558" y="618937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They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(0.135%)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(0.030%)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798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HOW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(0.129%)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(0.024%)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CB4BC-1605-46F4-84B5-5DD8CE3494E8}"/>
              </a:ext>
            </a:extLst>
          </p:cNvPr>
          <p:cNvSpPr txBox="1"/>
          <p:nvPr/>
        </p:nvSpPr>
        <p:spPr>
          <a:xfrm>
            <a:off x="344631" y="1075683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Young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(0.020%)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876877-DD2C-41CD-A374-D333B51675FC}"/>
              </a:ext>
            </a:extLst>
          </p:cNvPr>
          <p:cNvSpPr txBox="1"/>
          <p:nvPr/>
        </p:nvSpPr>
        <p:spPr>
          <a:xfrm>
            <a:off x="344631" y="1321282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en-US" altLang="ko-KR" sz="1500" dirty="0">
                <a:solidFill>
                  <a:srgbClr val="004CF6"/>
                </a:solidFill>
              </a:rPr>
              <a:t>Without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(0.123%)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(0.025%)</a:t>
            </a:r>
            <a:r>
              <a:rPr lang="ko-KR" altLang="en-US" sz="1500" dirty="0"/>
              <a:t>보다 높고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113B2-D0BE-490C-A92C-2FE9ED1EB599}"/>
              </a:ext>
            </a:extLst>
          </p:cNvPr>
          <p:cNvSpPr txBox="1"/>
          <p:nvPr/>
        </p:nvSpPr>
        <p:spPr>
          <a:xfrm>
            <a:off x="344631" y="1566881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함께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(0.108%)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7CCEB-2313-421D-991F-5519ECED8F25}"/>
              </a:ext>
            </a:extLst>
          </p:cNvPr>
          <p:cNvSpPr txBox="1"/>
          <p:nvPr/>
        </p:nvSpPr>
        <p:spPr>
          <a:xfrm>
            <a:off x="344631" y="1812480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모두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(0.037%)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(0.122%)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A9792-D6F3-43B7-8FAB-FFC0832455AE}"/>
              </a:ext>
            </a:extLst>
          </p:cNvPr>
          <p:cNvSpPr txBox="1"/>
          <p:nvPr/>
        </p:nvSpPr>
        <p:spPr>
          <a:xfrm>
            <a:off x="344631" y="2058079"/>
            <a:ext cx="1116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있는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FF0000"/>
                </a:solidFill>
              </a:rPr>
              <a:t>있어</a:t>
            </a:r>
            <a:r>
              <a:rPr lang="en-US" altLang="ko-KR" sz="1500" dirty="0"/>
              <a:t>(0.025%)’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 반면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 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없는</a:t>
            </a:r>
            <a:r>
              <a:rPr lang="en-US" altLang="ko-KR" sz="1500" dirty="0"/>
              <a:t>(0.184%)’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>
                <a:solidFill>
                  <a:srgbClr val="004CF6"/>
                </a:solidFill>
              </a:rPr>
              <a:t>없어</a:t>
            </a:r>
            <a:r>
              <a:rPr lang="en-US" altLang="ko-KR" sz="1500" dirty="0"/>
              <a:t>(0.233%)’</a:t>
            </a:r>
            <a:r>
              <a:rPr lang="ko-KR" altLang="en-US" sz="1500" dirty="0"/>
              <a:t>의 사용비율은 둘 다 평균보다 높다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C70BB-1A36-4601-B3F5-2322F283AA30}"/>
              </a:ext>
            </a:extLst>
          </p:cNvPr>
          <p:cNvSpPr txBox="1"/>
          <p:nvPr/>
        </p:nvSpPr>
        <p:spPr>
          <a:xfrm>
            <a:off x="344631" y="2558287"/>
            <a:ext cx="11166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‘</a:t>
            </a:r>
            <a:r>
              <a:rPr lang="ko-KR" altLang="en-US" sz="1500" dirty="0">
                <a:solidFill>
                  <a:srgbClr val="FF0000"/>
                </a:solidFill>
              </a:rPr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</a:t>
            </a:r>
            <a:r>
              <a:rPr lang="en-US" altLang="ko-KR" sz="1500" dirty="0"/>
              <a:t>(0.025%)</a:t>
            </a:r>
            <a:r>
              <a:rPr lang="ko-KR" altLang="en-US" sz="1500" dirty="0"/>
              <a:t>은 총합계</a:t>
            </a:r>
            <a:r>
              <a:rPr lang="en-US" altLang="ko-KR" sz="1500" dirty="0"/>
              <a:t>(0.146%)</a:t>
            </a:r>
            <a:r>
              <a:rPr lang="ko-KR" altLang="en-US" sz="1500" dirty="0"/>
              <a:t>보다 낮고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적게 사용되었다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352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FEC3E2E-BF00-460E-9DEB-BFB07F6D64BF}"/>
              </a:ext>
            </a:extLst>
          </p:cNvPr>
          <p:cNvSpPr txBox="1"/>
          <p:nvPr/>
        </p:nvSpPr>
        <p:spPr>
          <a:xfrm>
            <a:off x="344631" y="830084"/>
            <a:ext cx="111660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 </a:t>
            </a:r>
            <a:r>
              <a:rPr lang="ko-KR" altLang="en-US" sz="1500" dirty="0"/>
              <a:t>전체적으로 영어단어의 비율이 매우 높다</a:t>
            </a:r>
            <a:r>
              <a:rPr lang="en-US" altLang="ko-KR" sz="1500" dirty="0"/>
              <a:t>. (</a:t>
            </a:r>
            <a:r>
              <a:rPr lang="ko-KR" altLang="en-US" sz="1500" dirty="0"/>
              <a:t>블랙핑크 가사에서 많이 사용된 비율대로 나열했을 때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내</a:t>
            </a:r>
            <a:r>
              <a:rPr lang="en-US" altLang="ko-KR" sz="1500" dirty="0"/>
              <a:t>’, ‘</a:t>
            </a:r>
            <a:r>
              <a:rPr lang="ko-KR" altLang="en-US" sz="1500" dirty="0"/>
              <a:t>너</a:t>
            </a:r>
            <a:r>
              <a:rPr lang="en-US" altLang="ko-KR" sz="1500" dirty="0"/>
              <a:t>’, ‘</a:t>
            </a:r>
            <a:r>
              <a:rPr lang="ko-KR" altLang="en-US" sz="1500" dirty="0"/>
              <a:t>나</a:t>
            </a:r>
            <a:r>
              <a:rPr lang="en-US" altLang="ko-KR" sz="1500" dirty="0"/>
              <a:t>’,’</a:t>
            </a:r>
            <a:r>
              <a:rPr lang="ko-KR" altLang="en-US" sz="1500" dirty="0"/>
              <a:t>넌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타 아이돌보다 비교적 낮고</a:t>
            </a:r>
            <a:r>
              <a:rPr lang="en-US" altLang="ko-KR" sz="1500" dirty="0"/>
              <a:t>, ‘I’, ‘YOU’, ‘ME’, ‘U’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   </a:t>
            </a:r>
            <a:r>
              <a:rPr lang="en-US" altLang="ko-KR" sz="1500" dirty="0"/>
              <a:t>‘</a:t>
            </a:r>
            <a:r>
              <a:rPr lang="ko-KR" altLang="en-US" sz="1500" dirty="0"/>
              <a:t>우리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낮고</a:t>
            </a:r>
            <a:r>
              <a:rPr lang="en-US" altLang="ko-KR" sz="1500" dirty="0"/>
              <a:t>, ‘WE’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   ‘</a:t>
            </a:r>
            <a:r>
              <a:rPr lang="ko-KR" altLang="en-US" sz="1500" dirty="0"/>
              <a:t>정말</a:t>
            </a:r>
            <a:r>
              <a:rPr lang="en-US" altLang="ko-KR" sz="1500" dirty="0"/>
              <a:t>‘, ‘</a:t>
            </a:r>
            <a:r>
              <a:rPr lang="ko-KR" altLang="en-US" sz="1500" dirty="0"/>
              <a:t>진짜</a:t>
            </a:r>
            <a:r>
              <a:rPr lang="en-US" altLang="ko-KR" sz="1500" dirty="0"/>
              <a:t>’</a:t>
            </a:r>
            <a:r>
              <a:rPr lang="ko-KR" altLang="en-US" sz="1500" dirty="0"/>
              <a:t>의 사용비율은 낮은 편이고</a:t>
            </a:r>
            <a:r>
              <a:rPr lang="en-US" altLang="ko-KR" sz="1500" dirty="0"/>
              <a:t>, ‘Really’</a:t>
            </a:r>
            <a:r>
              <a:rPr lang="ko-KR" altLang="en-US" sz="1500" dirty="0"/>
              <a:t>의 사용비율은 가장 높다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즉 이를 통해 같은 의미일 때 한국어보다 영어를 선호하여 사용했다는 것을 알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전체적으로 영어단어를 많이 사용한 것        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은 글로벌 시장에서 살아남기 위한 전략일 것이다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- LIKE</a:t>
            </a:r>
            <a:r>
              <a:rPr lang="ko-KR" altLang="en-US" sz="1500" dirty="0"/>
              <a:t>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사용되고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LOVE</a:t>
            </a:r>
            <a:r>
              <a:rPr lang="ko-KR" altLang="en-US" sz="1500" dirty="0"/>
              <a:t>의 비율은 두 번째로 높은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주로 사랑에 관한 가사일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SEE, Look</a:t>
            </a:r>
            <a:r>
              <a:rPr lang="ko-KR" altLang="en-US" sz="1500" dirty="0"/>
              <a:t>이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많이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시각적인 표현을 통해 다양한 감정을 표현했을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블랙핑크의 가사 내에서 </a:t>
            </a:r>
            <a:r>
              <a:rPr lang="en-US" altLang="ko-KR" sz="1500" dirty="0"/>
              <a:t>Kick, </a:t>
            </a:r>
            <a:r>
              <a:rPr lang="ko-KR" altLang="en-US" sz="1500" dirty="0"/>
              <a:t>마지막</a:t>
            </a:r>
            <a:r>
              <a:rPr lang="en-US" altLang="ko-KR" sz="1500" dirty="0"/>
              <a:t>, DOWN, Out, Hate, NO, BUT </a:t>
            </a:r>
            <a:r>
              <a:rPr lang="ko-KR" altLang="en-US" sz="1500" dirty="0"/>
              <a:t>등 부정적인 표현이 비교적 많이 사용되었다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이를 통해 </a:t>
            </a:r>
            <a:endParaRPr lang="en-US" altLang="ko-KR" sz="1500" dirty="0"/>
          </a:p>
          <a:p>
            <a:r>
              <a:rPr lang="ko-KR" altLang="en-US" sz="1500" dirty="0"/>
              <a:t>  사랑에 빠진 아름다운 이야기보다는 실연을 당하거나 상대가 싫어 졌을 때의 감정과 상황을 담은 노래가 많은 것을 알 수 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더</a:t>
            </a:r>
            <a:r>
              <a:rPr lang="en-US" altLang="ko-KR" sz="1500" dirty="0"/>
              <a:t>, </a:t>
            </a:r>
            <a:r>
              <a:rPr lang="ko-KR" altLang="en-US" sz="1500" dirty="0"/>
              <a:t>또</a:t>
            </a:r>
            <a:r>
              <a:rPr lang="en-US" altLang="ko-KR" sz="1500" dirty="0"/>
              <a:t>, </a:t>
            </a:r>
            <a:r>
              <a:rPr lang="ko-KR" altLang="en-US" sz="1500" dirty="0"/>
              <a:t>함께</a:t>
            </a:r>
            <a:r>
              <a:rPr lang="en-US" altLang="ko-KR" sz="1500" dirty="0"/>
              <a:t>, </a:t>
            </a:r>
            <a:r>
              <a:rPr lang="ko-KR" altLang="en-US" sz="1500" dirty="0"/>
              <a:t>모두</a:t>
            </a:r>
            <a:r>
              <a:rPr lang="en-US" altLang="ko-KR" sz="1500" dirty="0"/>
              <a:t>, </a:t>
            </a:r>
            <a:r>
              <a:rPr lang="ko-KR" altLang="en-US" sz="1500" dirty="0"/>
              <a:t>다시</a:t>
            </a:r>
            <a:r>
              <a:rPr lang="en-US" altLang="ko-KR" sz="1500" dirty="0"/>
              <a:t>’</a:t>
            </a:r>
            <a:r>
              <a:rPr lang="ko-KR" altLang="en-US" sz="1500" dirty="0"/>
              <a:t> 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거의 가장 적게 사용된 것으로 보아</a:t>
            </a:r>
            <a:r>
              <a:rPr lang="en-US" altLang="ko-KR" sz="1500" dirty="0"/>
              <a:t>, </a:t>
            </a:r>
            <a:r>
              <a:rPr lang="ko-KR" altLang="en-US" sz="1500" dirty="0"/>
              <a:t>블랙핑크의 노래가사에서 미래에도 함께하자는 의미  </a:t>
            </a:r>
            <a:endParaRPr lang="en-US" altLang="ko-KR" sz="1500" dirty="0"/>
          </a:p>
          <a:p>
            <a:r>
              <a:rPr lang="ko-KR" altLang="en-US" sz="1500" dirty="0"/>
              <a:t>  의 가사는 찾기 힘들 것이다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‘</a:t>
            </a:r>
            <a:r>
              <a:rPr lang="ko-KR" altLang="en-US" sz="1500" dirty="0"/>
              <a:t>있는</a:t>
            </a:r>
            <a:r>
              <a:rPr lang="en-US" altLang="ko-KR" sz="1500" dirty="0"/>
              <a:t>, </a:t>
            </a:r>
            <a:r>
              <a:rPr lang="ko-KR" altLang="en-US" sz="1500" dirty="0"/>
              <a:t>있어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비율은 </a:t>
            </a:r>
            <a:r>
              <a:rPr lang="en-US" altLang="ko-KR" sz="1500" dirty="0"/>
              <a:t>12</a:t>
            </a:r>
            <a:r>
              <a:rPr lang="ko-KR" altLang="en-US" sz="1500" dirty="0"/>
              <a:t>팀 중 가장 낮은데 </a:t>
            </a:r>
            <a:r>
              <a:rPr lang="en-US" altLang="ko-KR" sz="1500" dirty="0"/>
              <a:t>‘</a:t>
            </a:r>
            <a:r>
              <a:rPr lang="ko-KR" altLang="en-US" sz="1500" dirty="0"/>
              <a:t>없는</a:t>
            </a:r>
            <a:r>
              <a:rPr lang="en-US" altLang="ko-KR" sz="1500" dirty="0"/>
              <a:t>,</a:t>
            </a:r>
            <a:r>
              <a:rPr lang="ko-KR" altLang="en-US" sz="1500" dirty="0"/>
              <a:t>없어</a:t>
            </a:r>
            <a:r>
              <a:rPr lang="en-US" altLang="ko-KR" sz="1500" dirty="0"/>
              <a:t>’</a:t>
            </a:r>
            <a:r>
              <a:rPr lang="ko-KR" altLang="en-US" sz="1500" dirty="0"/>
              <a:t>는 평균보다 높은 것으로 보아 부정적인 표현이 많이 사용됨을 알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‘IF’</a:t>
            </a:r>
            <a:r>
              <a:rPr lang="ko-KR" altLang="en-US" sz="1500" dirty="0"/>
              <a:t>와 </a:t>
            </a:r>
            <a:r>
              <a:rPr lang="en-US" altLang="ko-KR" sz="1500" dirty="0"/>
              <a:t>‘</a:t>
            </a:r>
            <a:r>
              <a:rPr lang="ko-KR" altLang="en-US" sz="1500" dirty="0"/>
              <a:t>만약</a:t>
            </a:r>
            <a:r>
              <a:rPr lang="en-US" altLang="ko-KR" sz="1500" dirty="0"/>
              <a:t>’</a:t>
            </a:r>
            <a:r>
              <a:rPr lang="ko-KR" altLang="en-US" sz="1500" dirty="0"/>
              <a:t>의 비율이 둘 다 높은 편인데</a:t>
            </a:r>
            <a:r>
              <a:rPr lang="en-US" altLang="ko-KR" sz="1500" dirty="0"/>
              <a:t>,</a:t>
            </a:r>
            <a:r>
              <a:rPr lang="ko-KR" altLang="en-US" sz="1500" dirty="0"/>
              <a:t> 이런 가정하는 표현을 통해 현재 상황을 직면하지 않으려는 마음을 추측할 수 있다</a:t>
            </a:r>
            <a:r>
              <a:rPr lang="en-US" altLang="ko-KR" sz="15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500" dirty="0">
                <a:sym typeface="Wingdings" panose="05000000000000000000" pitchFamily="2" charset="2"/>
              </a:rPr>
              <a:t>아름다운 사랑이야기보다는</a:t>
            </a:r>
            <a:r>
              <a:rPr lang="en-US" altLang="ko-KR" sz="1500" dirty="0">
                <a:sym typeface="Wingdings" panose="05000000000000000000" pitchFamily="2" charset="2"/>
              </a:rPr>
              <a:t>,</a:t>
            </a:r>
            <a:r>
              <a:rPr lang="ko-KR" altLang="en-US" sz="1500" dirty="0">
                <a:sym typeface="Wingdings" panose="05000000000000000000" pitchFamily="2" charset="2"/>
              </a:rPr>
              <a:t> 상대방에게 이별을 말하는 마음을 담은 노래들로</a:t>
            </a:r>
            <a:r>
              <a:rPr lang="en-US" altLang="ko-KR" sz="1500" dirty="0">
                <a:sym typeface="Wingdings" panose="05000000000000000000" pitchFamily="2" charset="2"/>
              </a:rPr>
              <a:t>, </a:t>
            </a:r>
            <a:r>
              <a:rPr lang="ko-KR" altLang="en-US" sz="1500" dirty="0">
                <a:sym typeface="Wingdings" panose="05000000000000000000" pitchFamily="2" charset="2"/>
              </a:rPr>
              <a:t>보다 직관적이고 직설적인 어휘들을 통해 감정</a:t>
            </a:r>
            <a:endParaRPr lang="en-US" altLang="ko-KR" sz="1500" dirty="0">
              <a:sym typeface="Wingdings" panose="05000000000000000000" pitchFamily="2" charset="2"/>
            </a:endParaRPr>
          </a:p>
          <a:p>
            <a:r>
              <a:rPr lang="en-US" altLang="ko-KR" sz="1500" dirty="0">
                <a:sym typeface="Wingdings" panose="05000000000000000000" pitchFamily="2" charset="2"/>
              </a:rPr>
              <a:t>    </a:t>
            </a:r>
            <a:r>
              <a:rPr lang="ko-KR" altLang="en-US" sz="1500" dirty="0">
                <a:sym typeface="Wingdings" panose="05000000000000000000" pitchFamily="2" charset="2"/>
              </a:rPr>
              <a:t>을 드러내고 있을 것이다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81F5B2-0DB6-4C95-80F0-2BAAAE604E23}"/>
              </a:ext>
            </a:extLst>
          </p:cNvPr>
          <p:cNvSpPr txBox="1"/>
          <p:nvPr/>
        </p:nvSpPr>
        <p:spPr>
          <a:xfrm>
            <a:off x="277906" y="215153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87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CE13F7-018C-4F10-A552-66B0F18B85B0}"/>
              </a:ext>
            </a:extLst>
          </p:cNvPr>
          <p:cNvGrpSpPr/>
          <p:nvPr/>
        </p:nvGrpSpPr>
        <p:grpSpPr>
          <a:xfrm>
            <a:off x="457200" y="1111622"/>
            <a:ext cx="1900518" cy="5387789"/>
            <a:chOff x="457200" y="1111623"/>
            <a:chExt cx="1443317" cy="43209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763EDC-BA32-4688-8F13-EB9777232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3" r="89853" b="10721"/>
            <a:stretch/>
          </p:blipFill>
          <p:spPr>
            <a:xfrm>
              <a:off x="457200" y="1111624"/>
              <a:ext cx="1237129" cy="43209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E9B0C9-CF55-4571-9797-872282EF4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18" t="26273" r="37500" b="10721"/>
            <a:stretch/>
          </p:blipFill>
          <p:spPr>
            <a:xfrm>
              <a:off x="1488141" y="1111623"/>
              <a:ext cx="412376" cy="432098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02D90A-8AF2-4A64-8AAF-27D61E38EADE}"/>
              </a:ext>
            </a:extLst>
          </p:cNvPr>
          <p:cNvGrpSpPr/>
          <p:nvPr/>
        </p:nvGrpSpPr>
        <p:grpSpPr>
          <a:xfrm>
            <a:off x="2760490" y="1111622"/>
            <a:ext cx="1909481" cy="5387788"/>
            <a:chOff x="2563907" y="1111622"/>
            <a:chExt cx="14932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97F6A6-C8BA-4D5D-A9BF-A81679EE3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6" r="89412" b="10718"/>
            <a:stretch/>
          </p:blipFill>
          <p:spPr>
            <a:xfrm>
              <a:off x="2563907" y="1111622"/>
              <a:ext cx="1290918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747AC4-4F34-493C-8EC8-D7171295B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328" t="28236" r="37353" b="10718"/>
            <a:stretch/>
          </p:blipFill>
          <p:spPr>
            <a:xfrm>
              <a:off x="3652478" y="1111622"/>
              <a:ext cx="404693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6278CB-80A1-4A8A-8A1A-F5197F8095E0}"/>
              </a:ext>
            </a:extLst>
          </p:cNvPr>
          <p:cNvGrpSpPr/>
          <p:nvPr/>
        </p:nvGrpSpPr>
        <p:grpSpPr>
          <a:xfrm>
            <a:off x="5158275" y="1111623"/>
            <a:ext cx="1941772" cy="5387788"/>
            <a:chOff x="5141772" y="1240769"/>
            <a:chExt cx="1420988" cy="41828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D97DDE-2F58-4C7B-B321-A6DF3A75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7" r="89149" b="10719"/>
            <a:stretch/>
          </p:blipFill>
          <p:spPr>
            <a:xfrm>
              <a:off x="5141772" y="1240769"/>
              <a:ext cx="1322882" cy="418287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3F5B2B-EBD4-48E3-AF19-D378D5039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08" t="28287" r="37155" b="10719"/>
            <a:stretch/>
          </p:blipFill>
          <p:spPr>
            <a:xfrm>
              <a:off x="6155898" y="1240769"/>
              <a:ext cx="406862" cy="4182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4E6FE5-75A5-4C87-924A-FEDEA99475D0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1.796%~0.117%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5608-2969-48DF-A581-8D422087E358}"/>
              </a:ext>
            </a:extLst>
          </p:cNvPr>
          <p:cNvSpPr txBox="1"/>
          <p:nvPr/>
        </p:nvSpPr>
        <p:spPr>
          <a:xfrm>
            <a:off x="7433474" y="2229521"/>
            <a:ext cx="4498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ME,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I, YEAH, 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LA,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빛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기억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시선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멀리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UP, TO,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DON, Girl,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나와 너 관련된 대명사들의 비율 높음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5454</Words>
  <Application>Microsoft Office PowerPoint</Application>
  <PresentationFormat>와이드스크린</PresentationFormat>
  <Paragraphs>285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전체적인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124</cp:revision>
  <dcterms:created xsi:type="dcterms:W3CDTF">2020-11-16T14:40:02Z</dcterms:created>
  <dcterms:modified xsi:type="dcterms:W3CDTF">2020-11-24T16:52:29Z</dcterms:modified>
</cp:coreProperties>
</file>